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951" r:id="rId1"/>
  </p:sldMasterIdLst>
  <p:notesMasterIdLst>
    <p:notesMasterId r:id="rId25"/>
  </p:notesMasterIdLst>
  <p:handoutMasterIdLst>
    <p:handoutMasterId r:id="rId26"/>
  </p:handoutMasterIdLst>
  <p:sldIdLst>
    <p:sldId id="256" r:id="rId2"/>
    <p:sldId id="559" r:id="rId3"/>
    <p:sldId id="285" r:id="rId4"/>
    <p:sldId id="543" r:id="rId5"/>
    <p:sldId id="574" r:id="rId6"/>
    <p:sldId id="546" r:id="rId7"/>
    <p:sldId id="556" r:id="rId8"/>
    <p:sldId id="558" r:id="rId9"/>
    <p:sldId id="557" r:id="rId10"/>
    <p:sldId id="548" r:id="rId11"/>
    <p:sldId id="547" r:id="rId12"/>
    <p:sldId id="542" r:id="rId13"/>
    <p:sldId id="549" r:id="rId14"/>
    <p:sldId id="579" r:id="rId15"/>
    <p:sldId id="560" r:id="rId16"/>
    <p:sldId id="568" r:id="rId17"/>
    <p:sldId id="580" r:id="rId18"/>
    <p:sldId id="581" r:id="rId19"/>
    <p:sldId id="565" r:id="rId20"/>
    <p:sldId id="552" r:id="rId21"/>
    <p:sldId id="554" r:id="rId22"/>
    <p:sldId id="567" r:id="rId23"/>
    <p:sldId id="47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CC00"/>
    <a:srgbClr val="0000FF"/>
    <a:srgbClr val="FF3300"/>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6" autoAdjust="0"/>
    <p:restoredTop sz="83063" autoAdjust="0"/>
  </p:normalViewPr>
  <p:slideViewPr>
    <p:cSldViewPr snapToGrid="0">
      <p:cViewPr varScale="1">
        <p:scale>
          <a:sx n="75" d="100"/>
          <a:sy n="75" d="100"/>
        </p:scale>
        <p:origin x="492" y="60"/>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snapToGrid="0">
      <p:cViewPr varScale="1">
        <p:scale>
          <a:sx n="56" d="100"/>
          <a:sy n="56" d="100"/>
        </p:scale>
        <p:origin x="-110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cs typeface="Arial" panose="020B0604020202020204" pitchFamily="34" charset="0"/>
              </a:defRPr>
            </a:lvl1pPr>
          </a:lstStyle>
          <a:p>
            <a:pPr>
              <a:defRPr/>
            </a:pPr>
            <a:fld id="{A307BFB7-E961-42CF-8AAE-021F85B17D89}" type="datetimeFigureOut">
              <a:rPr lang="en-US" altLang="en-US">
                <a:cs typeface="Calibri" panose="020F0502020204030204" pitchFamily="34" charset="0"/>
              </a:rPr>
              <a:pPr>
                <a:defRPr/>
              </a:pPr>
              <a:t>12/14/2016</a:t>
            </a:fld>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cs typeface="Arial" panose="020B060402020202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98294A1-DE23-4637-A7CC-6B0A99282C00}"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157395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Calibri" panose="020F0502020204030204" pitchFamily="34" charset="0"/>
              </a:defRPr>
            </a:lvl1pPr>
          </a:lstStyle>
          <a:p>
            <a:pPr>
              <a:defRPr/>
            </a:pPr>
            <a:fld id="{39204E0A-5576-4633-A8CB-0B758C2EFFA6}" type="slidenum">
              <a:rPr lang="en-US" altLang="en-US" smtClean="0"/>
              <a:pPr>
                <a:defRPr/>
              </a:pPr>
              <a:t>‹#›</a:t>
            </a:fld>
            <a:endParaRPr lang="en-US" altLang="en-US" dirty="0"/>
          </a:p>
        </p:txBody>
      </p:sp>
    </p:spTree>
    <p:extLst>
      <p:ext uri="{BB962C8B-B14F-4D97-AF65-F5344CB8AC3E}">
        <p14:creationId xmlns:p14="http://schemas.microsoft.com/office/powerpoint/2010/main" val="2609346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39D6EEC7-CAB0-4B19-BD2A-9D94069705DC}" type="slidenum">
              <a:rPr lang="en-US" altLang="en-US" smtClean="0">
                <a:cs typeface="Calibri" panose="020F0502020204030204" pitchFamily="34" charset="0"/>
              </a:rPr>
              <a:pPr>
                <a:spcBef>
                  <a:spcPct val="0"/>
                </a:spcBef>
              </a:pPr>
              <a:t>1</a:t>
            </a:fld>
            <a:endParaRPr lang="en-US" altLang="en-US" dirty="0" smtClean="0">
              <a:cs typeface="Calibri" panose="020F050202020403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Slide</a:t>
            </a:r>
            <a:r>
              <a:rPr lang="en-US" altLang="en-US" baseline="0" dirty="0" smtClean="0"/>
              <a:t> 8 referred to 2014 instead of 2015.</a:t>
            </a:r>
          </a:p>
          <a:p>
            <a:pPr eaLnBrk="1" hangingPunct="1"/>
            <a:r>
              <a:rPr lang="en-US" altLang="en-US" baseline="0" dirty="0" smtClean="0"/>
              <a:t>Slide 9 showed exemption amount of $8,100 instead of $8,000 for 2015.</a:t>
            </a:r>
          </a:p>
          <a:p>
            <a:pPr eaLnBrk="1" hangingPunct="1"/>
            <a:r>
              <a:rPr lang="en-US" altLang="en-US" baseline="0" dirty="0" smtClean="0"/>
              <a:t>Slide 12 showed a TaxSlayer worksheet. Amended to recommend worksheet at cotaxaide.org/tools</a:t>
            </a:r>
          </a:p>
          <a:p>
            <a:pPr eaLnBrk="1" hangingPunct="1"/>
            <a:r>
              <a:rPr lang="en-US" altLang="en-US" baseline="0" dirty="0" smtClean="0"/>
              <a:t>Deleted Slides 21-24 (manual calculation)—not needed since we have access to cotaxaide.org/tools </a:t>
            </a:r>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Emphasize</a:t>
            </a:r>
          </a:p>
          <a:p>
            <a:pPr>
              <a:buFontTx/>
              <a:buChar char="•"/>
            </a:pPr>
            <a:r>
              <a:rPr lang="en-US" altLang="en-US" b="1" smtClean="0"/>
              <a:t>Can go to IRS.gov, search </a:t>
            </a:r>
            <a:r>
              <a:rPr lang="en-US" altLang="en-US" b="1" i="1" smtClean="0"/>
              <a:t>sales tax calculator</a:t>
            </a:r>
            <a:r>
              <a:rPr lang="en-US" altLang="en-US" b="1" smtClean="0"/>
              <a:t>, which will compute sales tax per the table for a number of prior years</a:t>
            </a:r>
          </a:p>
          <a:p>
            <a:pPr>
              <a:buFontTx/>
              <a:buChar char="•"/>
            </a:pPr>
            <a:r>
              <a:rPr lang="en-US" altLang="en-US" b="1" smtClean="0"/>
              <a:t>Can use instructions for Schedule A and pick sales tax from the table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Instead, can go to IRS.gov, search </a:t>
            </a:r>
            <a:r>
              <a:rPr lang="en-US" altLang="en-US" b="1" i="1" smtClean="0"/>
              <a:t>sales tax calculator</a:t>
            </a:r>
            <a:r>
              <a:rPr lang="en-US" altLang="en-US" b="1" smtClean="0"/>
              <a:t>, which will compute sales tax per the tables for a number of prior years</a:t>
            </a:r>
            <a:endParaRPr lang="en-US" altLang="en-US" b="1" i="1" smtClean="0"/>
          </a:p>
          <a:p>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649CCAF5-348F-484F-9602-3E5E4C7AA50A}" type="slidenum">
              <a:rPr lang="en-US" altLang="en-US" smtClean="0">
                <a:cs typeface="Calibri" panose="020F0502020204030204" pitchFamily="34" charset="0"/>
              </a:rPr>
              <a:pPr>
                <a:spcBef>
                  <a:spcPct val="0"/>
                </a:spcBef>
              </a:pPr>
              <a:t>16</a:t>
            </a:fld>
            <a:endParaRPr lang="en-US" altLang="en-US" dirty="0" smtClean="0">
              <a:cs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b="1" smtClean="0"/>
          </a:p>
          <a:p>
            <a:pPr marL="171450" indent="-171450">
              <a:buFontTx/>
              <a:buChar char="•"/>
            </a:pPr>
            <a:r>
              <a:rPr lang="en-US" altLang="en-US" smtClean="0"/>
              <a:t>Note: TaxSlayer limits credits on Line 55 to total tax due on Line 47 so a zero on Line 55 does not mean every </a:t>
            </a:r>
            <a:r>
              <a:rPr lang="en-US" altLang="en-US" b="1" smtClean="0"/>
              <a:t>possible </a:t>
            </a:r>
            <a:r>
              <a:rPr lang="en-US" altLang="en-US" smtClean="0"/>
              <a:t>non-refundable credit was used, only enough to offset tax due.</a:t>
            </a:r>
          </a:p>
          <a:p>
            <a:pPr marL="171450" indent="-171450">
              <a:buFontTx/>
              <a:buChar char="•"/>
            </a:pPr>
            <a:endParaRPr lang="en-US" altLang="en-US" b="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Emphasize</a:t>
            </a:r>
          </a:p>
          <a:p>
            <a:r>
              <a:rPr lang="en-US" altLang="en-US" b="1" smtClean="0"/>
              <a:t>Highlight any peculiarities for your state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58FF7FC7-727D-456D-875D-2B5F5348281E}" type="slidenum">
              <a:rPr lang="en-US" altLang="en-US" smtClean="0">
                <a:cs typeface="Calibri" panose="020F0502020204030204" pitchFamily="34" charset="0"/>
              </a:rPr>
              <a:pPr>
                <a:spcBef>
                  <a:spcPct val="0"/>
                </a:spcBef>
              </a:pPr>
              <a:t>23</a:t>
            </a:fld>
            <a:endParaRPr lang="en-US" altLang="en-US" dirty="0" smtClean="0">
              <a:cs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69863" indent="-169863">
              <a:buFontTx/>
              <a:buChar char="•"/>
            </a:pPr>
            <a:r>
              <a:rPr lang="en-US" altLang="en-US" b="1" smtClean="0"/>
              <a:t>Encourage counselors to ask probing questions</a:t>
            </a:r>
          </a:p>
          <a:p>
            <a:pPr marL="169863" indent="-169863">
              <a:buFontTx/>
              <a:buChar char="•"/>
            </a:pPr>
            <a:r>
              <a:rPr lang="en-US" altLang="en-US" b="1" smtClean="0"/>
              <a:t>It is not “prying,” it is essential to an accurate return</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41363" indent="-284163">
              <a:spcBef>
                <a:spcPct val="30000"/>
              </a:spcBef>
              <a:defRPr sz="1200">
                <a:solidFill>
                  <a:schemeClr val="tx1"/>
                </a:solidFill>
                <a:latin typeface="Calibri" pitchFamily="34" charset="0"/>
                <a:cs typeface="Arial" charset="0"/>
              </a:defRPr>
            </a:lvl2pPr>
            <a:lvl3pPr marL="1141413" indent="-227013">
              <a:spcBef>
                <a:spcPct val="30000"/>
              </a:spcBef>
              <a:defRPr sz="1200">
                <a:solidFill>
                  <a:schemeClr val="tx1"/>
                </a:solidFill>
                <a:latin typeface="Calibri" pitchFamily="34" charset="0"/>
                <a:cs typeface="Arial" charset="0"/>
              </a:defRPr>
            </a:lvl3pPr>
            <a:lvl4pPr marL="1598613" indent="-227013">
              <a:spcBef>
                <a:spcPct val="30000"/>
              </a:spcBef>
              <a:defRPr sz="1200">
                <a:solidFill>
                  <a:schemeClr val="tx1"/>
                </a:solidFill>
                <a:latin typeface="Calibri" pitchFamily="34" charset="0"/>
                <a:cs typeface="Arial" charset="0"/>
              </a:defRPr>
            </a:lvl4pPr>
            <a:lvl5pPr marL="2055813" indent="-227013">
              <a:spcBef>
                <a:spcPct val="30000"/>
              </a:spcBef>
              <a:defRPr sz="1200">
                <a:solidFill>
                  <a:schemeClr val="tx1"/>
                </a:solidFill>
                <a:latin typeface="Calibri" pitchFamily="34" charset="0"/>
                <a:cs typeface="Arial" charset="0"/>
              </a:defRPr>
            </a:lvl5pPr>
            <a:lvl6pPr marL="2513013" indent="-227013" eaLnBrk="0" fontAlgn="base" hangingPunct="0">
              <a:spcBef>
                <a:spcPct val="30000"/>
              </a:spcBef>
              <a:spcAft>
                <a:spcPct val="0"/>
              </a:spcAft>
              <a:defRPr sz="1200">
                <a:solidFill>
                  <a:schemeClr val="tx1"/>
                </a:solidFill>
                <a:latin typeface="Calibri" pitchFamily="34" charset="0"/>
                <a:cs typeface="Arial" charset="0"/>
              </a:defRPr>
            </a:lvl6pPr>
            <a:lvl7pPr marL="2970213" indent="-227013" eaLnBrk="0" fontAlgn="base" hangingPunct="0">
              <a:spcBef>
                <a:spcPct val="30000"/>
              </a:spcBef>
              <a:spcAft>
                <a:spcPct val="0"/>
              </a:spcAft>
              <a:defRPr sz="1200">
                <a:solidFill>
                  <a:schemeClr val="tx1"/>
                </a:solidFill>
                <a:latin typeface="Calibri" pitchFamily="34" charset="0"/>
                <a:cs typeface="Arial" charset="0"/>
              </a:defRPr>
            </a:lvl7pPr>
            <a:lvl8pPr marL="3427413" indent="-227013" eaLnBrk="0" fontAlgn="base" hangingPunct="0">
              <a:spcBef>
                <a:spcPct val="30000"/>
              </a:spcBef>
              <a:spcAft>
                <a:spcPct val="0"/>
              </a:spcAft>
              <a:defRPr sz="1200">
                <a:solidFill>
                  <a:schemeClr val="tx1"/>
                </a:solidFill>
                <a:latin typeface="Calibri" pitchFamily="34" charset="0"/>
                <a:cs typeface="Arial" charset="0"/>
              </a:defRPr>
            </a:lvl8pPr>
            <a:lvl9pPr marL="3884613" indent="-227013"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BF91FD5D-9023-4B11-AFC8-36E343378F58}" type="slidenum">
              <a:rPr lang="en-US" altLang="en-US" smtClean="0">
                <a:cs typeface="Calibri" panose="020F0502020204030204" pitchFamily="34" charset="0"/>
              </a:rPr>
              <a:pPr>
                <a:spcBef>
                  <a:spcPct val="0"/>
                </a:spcBef>
              </a:pPr>
              <a:t>2</a:t>
            </a:fld>
            <a:endParaRPr lang="en-US" altLang="en-US" dirty="0" smtClean="0">
              <a:cs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28650" lvl="1" indent="-171450">
              <a:buFontTx/>
              <a:buChar char="•"/>
            </a:pPr>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Emphasize</a:t>
            </a:r>
          </a:p>
          <a:p>
            <a:pPr>
              <a:buFontTx/>
              <a:buChar char="•"/>
            </a:pPr>
            <a:r>
              <a:rPr lang="en-US" altLang="en-US" b="1" smtClean="0"/>
              <a:t>If taxpayer received a refund from a year prior to 2014, return is out of scope</a:t>
            </a:r>
          </a:p>
          <a:p>
            <a:pPr marL="628650" lvl="1" indent="-171450">
              <a:buFontTx/>
              <a:buChar char="•"/>
            </a:pPr>
            <a:r>
              <a:rPr lang="en-US" altLang="en-US" b="1" smtClean="0"/>
              <a:t>Example of why: </a:t>
            </a:r>
          </a:p>
          <a:p>
            <a:pPr marL="1085850" lvl="2" indent="-171450">
              <a:buFontTx/>
              <a:buChar char="•"/>
            </a:pPr>
            <a:r>
              <a:rPr lang="en-US" altLang="en-US" b="1" smtClean="0"/>
              <a:t>Filed 2013 (standard deduction) and paid balance due in 2014</a:t>
            </a:r>
          </a:p>
          <a:p>
            <a:pPr marL="1085850" lvl="2" indent="-171450">
              <a:buFontTx/>
              <a:buChar char="•"/>
            </a:pPr>
            <a:r>
              <a:rPr lang="en-US" altLang="en-US" b="1" smtClean="0"/>
              <a:t>Filed 2014, itemized and claimed state income tax deduction (including bal due on 2013)</a:t>
            </a:r>
          </a:p>
          <a:p>
            <a:pPr marL="1085850" lvl="2" indent="-171450">
              <a:buFontTx/>
              <a:buChar char="•"/>
            </a:pPr>
            <a:r>
              <a:rPr lang="en-US" altLang="en-US" b="1" smtClean="0"/>
              <a:t>Filed amended 2013 and got state income tax refunded, received in 2015</a:t>
            </a:r>
          </a:p>
          <a:p>
            <a:pPr marL="1085850" lvl="2" indent="-171450">
              <a:buFontTx/>
              <a:buChar char="•"/>
            </a:pPr>
            <a:r>
              <a:rPr lang="en-US" altLang="en-US" b="1" smtClean="0"/>
              <a:t>Would need to test 2014 return for the taxable amount of the refund based on 2013 return – too complex</a:t>
            </a:r>
          </a:p>
          <a:p>
            <a:pPr marL="628650" lvl="1" indent="-171450">
              <a:buFontTx/>
              <a:buChar char="•"/>
            </a:pPr>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28650" lvl="1" indent="-171450">
              <a:buFontTx/>
              <a:buChar char="•"/>
            </a:pPr>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t>Emphasize</a:t>
            </a:r>
          </a:p>
          <a:p>
            <a:r>
              <a:rPr lang="en-US" altLang="en-US" b="0" dirty="0" smtClean="0"/>
              <a:t>If did not itemize, then no reduction in tax liability</a:t>
            </a:r>
            <a:r>
              <a:rPr lang="en-US" altLang="en-US" b="0" baseline="0" dirty="0" smtClean="0"/>
              <a:t> for 2015 from state income tax paid</a:t>
            </a:r>
          </a:p>
          <a:p>
            <a:r>
              <a:rPr lang="en-US" altLang="en-US" b="0" baseline="0" dirty="0" smtClean="0"/>
              <a:t>If itemized and took sales tax deduction instead on income tax deduction, then no benefit on 2015 return from income tax paid</a:t>
            </a:r>
          </a:p>
          <a:p>
            <a:r>
              <a:rPr lang="en-US" altLang="en-US" b="0" baseline="0" dirty="0" smtClean="0"/>
              <a:t>If taxable income after all deductions and exemptions was negative and that negative amount was more than the refund, then no benefit. That is, would not have paid any more federal tax if had not claimed that refund amount anyway.</a:t>
            </a:r>
            <a:endParaRPr lang="en-US" altLang="en-US" b="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b="1" smtClean="0"/>
              <a:t>Look at the prior year’s return for negative taxable income </a:t>
            </a:r>
          </a:p>
          <a:p>
            <a:pPr marL="171450" indent="-171450"/>
            <a:endParaRPr lang="en-US" alt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cs typeface="Arial" charset="0"/>
              </a:defRPr>
            </a:lvl1pPr>
            <a:lvl2pPr marL="742950" indent="-285750">
              <a:spcBef>
                <a:spcPct val="30000"/>
              </a:spcBef>
              <a:defRPr sz="1200">
                <a:solidFill>
                  <a:schemeClr val="tx1"/>
                </a:solidFill>
                <a:latin typeface="Calibri" pitchFamily="34" charset="0"/>
                <a:cs typeface="Arial" charset="0"/>
              </a:defRPr>
            </a:lvl2pPr>
            <a:lvl3pPr marL="1143000" indent="-228600">
              <a:spcBef>
                <a:spcPct val="30000"/>
              </a:spcBef>
              <a:defRPr sz="1200">
                <a:solidFill>
                  <a:schemeClr val="tx1"/>
                </a:solidFill>
                <a:latin typeface="Calibri" pitchFamily="34" charset="0"/>
                <a:cs typeface="Arial" charset="0"/>
              </a:defRPr>
            </a:lvl3pPr>
            <a:lvl4pPr marL="1600200" indent="-228600">
              <a:spcBef>
                <a:spcPct val="30000"/>
              </a:spcBef>
              <a:defRPr sz="1200">
                <a:solidFill>
                  <a:schemeClr val="tx1"/>
                </a:solidFill>
                <a:latin typeface="Calibri" pitchFamily="34" charset="0"/>
                <a:cs typeface="Arial" charset="0"/>
              </a:defRPr>
            </a:lvl4pPr>
            <a:lvl5pPr marL="2057400" indent="-228600">
              <a:spcBef>
                <a:spcPct val="30000"/>
              </a:spcBef>
              <a:defRPr sz="1200">
                <a:solidFill>
                  <a:schemeClr val="tx1"/>
                </a:solidFill>
                <a:latin typeface="Calibri" pitchFamily="34" charset="0"/>
                <a:cs typeface="Arial" charset="0"/>
              </a:defRPr>
            </a:lvl5pPr>
            <a:lvl6pPr marL="2514600" indent="-228600" eaLnBrk="0" fontAlgn="base" hangingPunct="0">
              <a:spcBef>
                <a:spcPct val="30000"/>
              </a:spcBef>
              <a:spcAft>
                <a:spcPct val="0"/>
              </a:spcAft>
              <a:defRPr sz="1200">
                <a:solidFill>
                  <a:schemeClr val="tx1"/>
                </a:solidFill>
                <a:latin typeface="Calibri" pitchFamily="34" charset="0"/>
                <a:cs typeface="Arial" charset="0"/>
              </a:defRPr>
            </a:lvl6pPr>
            <a:lvl7pPr marL="2971800" indent="-228600" eaLnBrk="0" fontAlgn="base" hangingPunct="0">
              <a:spcBef>
                <a:spcPct val="30000"/>
              </a:spcBef>
              <a:spcAft>
                <a:spcPct val="0"/>
              </a:spcAft>
              <a:defRPr sz="1200">
                <a:solidFill>
                  <a:schemeClr val="tx1"/>
                </a:solidFill>
                <a:latin typeface="Calibri" pitchFamily="34" charset="0"/>
                <a:cs typeface="Arial" charset="0"/>
              </a:defRPr>
            </a:lvl7pPr>
            <a:lvl8pPr marL="3429000" indent="-228600" eaLnBrk="0" fontAlgn="base" hangingPunct="0">
              <a:spcBef>
                <a:spcPct val="30000"/>
              </a:spcBef>
              <a:spcAft>
                <a:spcPct val="0"/>
              </a:spcAft>
              <a:defRPr sz="1200">
                <a:solidFill>
                  <a:schemeClr val="tx1"/>
                </a:solidFill>
                <a:latin typeface="Calibri" pitchFamily="34" charset="0"/>
                <a:cs typeface="Arial" charset="0"/>
              </a:defRPr>
            </a:lvl8pPr>
            <a:lvl9pPr marL="3886200" indent="-228600" eaLnBrk="0" fontAlgn="base" hangingPunct="0">
              <a:spcBef>
                <a:spcPct val="30000"/>
              </a:spcBef>
              <a:spcAft>
                <a:spcPct val="0"/>
              </a:spcAft>
              <a:defRPr sz="1200">
                <a:solidFill>
                  <a:schemeClr val="tx1"/>
                </a:solidFill>
                <a:latin typeface="Calibri" pitchFamily="34" charset="0"/>
                <a:cs typeface="Arial" charset="0"/>
              </a:defRPr>
            </a:lvl9pPr>
          </a:lstStyle>
          <a:p>
            <a:pPr>
              <a:spcBef>
                <a:spcPct val="0"/>
              </a:spcBef>
            </a:pPr>
            <a:fld id="{69628436-61A7-4AC8-911B-9E9279E33ADD}" type="slidenum">
              <a:rPr lang="en-US" altLang="en-US" smtClean="0">
                <a:cs typeface="Calibri" panose="020F0502020204030204" pitchFamily="34" charset="0"/>
              </a:rPr>
              <a:pPr>
                <a:spcBef>
                  <a:spcPct val="0"/>
                </a:spcBef>
              </a:pPr>
              <a:t>9</a:t>
            </a:fld>
            <a:endParaRPr lang="en-US" altLang="en-US" dirty="0" smtClean="0">
              <a:cs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Emphasize</a:t>
            </a:r>
          </a:p>
          <a:p>
            <a:pPr>
              <a:buFontTx/>
              <a:buChar char="•"/>
            </a:pPr>
            <a:r>
              <a:rPr lang="en-US" altLang="en-US" b="1" smtClean="0"/>
              <a:t>If sales tax or standard deduction was claimed, enter nothing!</a:t>
            </a:r>
          </a:p>
          <a:p>
            <a:pPr>
              <a:buFontTx/>
              <a:buChar char="•"/>
            </a:pPr>
            <a:r>
              <a:rPr lang="en-US" altLang="en-US" b="1" smtClean="0"/>
              <a:t>If refund is less than negative taxable income, enter nothing!</a:t>
            </a:r>
          </a:p>
          <a:p>
            <a:pPr>
              <a:buFontTx/>
              <a:buChar char="•"/>
            </a:pPr>
            <a:r>
              <a:rPr lang="en-US" altLang="en-US" b="1" smtClean="0"/>
              <a:t>Select “Begin” ONLY if taxpayer BOTH itemized deductions AND deducted income tax.</a:t>
            </a:r>
          </a:p>
          <a:p>
            <a:endParaRPr lang="en-US" alt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12144176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AD38534-66DA-4BF5-8630-2A5E13745E16}"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6063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pPr>
              <a:defRPr/>
            </a:pPr>
            <a:fld id="{4ECA25BF-6DC3-4898-8129-B9DA3C2C5E30}" type="slidenum">
              <a:rPr lang="en-US" altLang="en-US" smtClean="0"/>
              <a:pPr>
                <a:defRPr/>
              </a:pPr>
              <a:t>‹#›</a:t>
            </a:fld>
            <a:endParaRPr lang="en-US" altLang="en-US"/>
          </a:p>
        </p:txBody>
      </p:sp>
    </p:spTree>
    <p:extLst>
      <p:ext uri="{BB962C8B-B14F-4D97-AF65-F5344CB8AC3E}">
        <p14:creationId xmlns:p14="http://schemas.microsoft.com/office/powerpoint/2010/main" val="427928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1" name="Slide Number Placeholder 10"/>
          <p:cNvSpPr>
            <a:spLocks noGrp="1"/>
          </p:cNvSpPr>
          <p:nvPr>
            <p:ph type="sldNum" sz="quarter" idx="11"/>
          </p:nvPr>
        </p:nvSpPr>
        <p:spPr/>
        <p:txBody>
          <a:bodyPr/>
          <a:lstStyle/>
          <a:p>
            <a:pPr>
              <a:defRPr/>
            </a:pPr>
            <a:fld id="{FA440645-663F-4B9E-921A-BA452FEAE328}"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0059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14F6CAB0-A035-4784-B427-9758403250D2}"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425985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1968235C-2A51-4490-936E-3465FA8B7A14}"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136285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672E2459-3C50-4030-8F13-6EF9A26C029A}" type="slidenum">
              <a:rPr lang="en-US" altLang="en-US" smtClean="0"/>
              <a:pPr>
                <a:defRPr/>
              </a:pPr>
              <a:t>‹#›</a:t>
            </a:fld>
            <a:endParaRPr lang="en-US" altLang="en-US"/>
          </a:p>
        </p:txBody>
      </p:sp>
    </p:spTree>
    <p:extLst>
      <p:ext uri="{BB962C8B-B14F-4D97-AF65-F5344CB8AC3E}">
        <p14:creationId xmlns:p14="http://schemas.microsoft.com/office/powerpoint/2010/main" val="278756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BD7755EE-22D2-46B0-B84D-C82CA18A561D}" type="slidenum">
              <a:rPr lang="en-US" altLang="en-US" smtClean="0"/>
              <a:pPr>
                <a:defRPr/>
              </a:pPr>
              <a:t>‹#›</a:t>
            </a:fld>
            <a:endParaRPr lang="en-US" altLang="en-US"/>
          </a:p>
        </p:txBody>
      </p:sp>
    </p:spTree>
    <p:extLst>
      <p:ext uri="{BB962C8B-B14F-4D97-AF65-F5344CB8AC3E}">
        <p14:creationId xmlns:p14="http://schemas.microsoft.com/office/powerpoint/2010/main" val="1500678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cs typeface="Calibri" panose="020F0502020204030204" pitchFamily="34" charset="0"/>
              </a:defRPr>
            </a:lvl1pPr>
          </a:lstStyle>
          <a:p>
            <a:pPr>
              <a:defRPr/>
            </a:pPr>
            <a:fld id="{A4F457E1-ABA9-4719-A14D-6F48F71BC1C7}" type="slidenum">
              <a:rPr lang="en-US" altLang="en-US" smtClean="0"/>
              <a:pPr>
                <a:defRPr/>
              </a:pPr>
              <a:t>‹#›</a:t>
            </a:fld>
            <a:endParaRPr lang="en-US" altLang="en-US" dirty="0"/>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633607350"/>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Lst>
  <p:timing>
    <p:tnLst>
      <p:par>
        <p:cTn id="1" dur="indefinite" restart="never" nodeType="tmRoot"/>
      </p:par>
    </p:tnLst>
  </p:timing>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altLang="en-US" dirty="0" smtClean="0"/>
              <a:t>State/Local Income Tax Refunds</a:t>
            </a:r>
          </a:p>
        </p:txBody>
      </p:sp>
      <p:sp>
        <p:nvSpPr>
          <p:cNvPr id="7171" name="Subtitle 1"/>
          <p:cNvSpPr>
            <a:spLocks noGrp="1"/>
          </p:cNvSpPr>
          <p:nvPr>
            <p:ph type="subTitle" idx="1"/>
          </p:nvPr>
        </p:nvSpPr>
        <p:spPr/>
        <p:txBody>
          <a:bodyPr>
            <a:normAutofit fontScale="70000" lnSpcReduction="20000"/>
          </a:bodyPr>
          <a:lstStyle/>
          <a:p>
            <a:r>
              <a:rPr lang="en-US" altLang="en-US" dirty="0" smtClean="0"/>
              <a:t>Form 1040 – Line 10 </a:t>
            </a:r>
          </a:p>
          <a:p>
            <a:r>
              <a:rPr lang="en-US" altLang="en-US" dirty="0" smtClean="0"/>
              <a:t>Pub 4491 – Part 3 – Lesson 9</a:t>
            </a:r>
          </a:p>
          <a:p>
            <a:r>
              <a:rPr lang="en-US" altLang="en-US" dirty="0" smtClean="0"/>
              <a:t>Pub 4012 – Page D – 9 </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State/Local Income Tax Refunds</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06A35AF1-9E7C-4197-BCA0-24B90F516152}" type="slidenum">
              <a:rPr lang="en-US" altLang="en-US" smtClean="0"/>
              <a:pPr/>
              <a:t>10</a:t>
            </a:fld>
            <a:endParaRPr lang="en-US" altLang="en-US"/>
          </a:p>
        </p:txBody>
      </p:sp>
      <p:sp>
        <p:nvSpPr>
          <p:cNvPr id="3" name="Content Placeholder 2"/>
          <p:cNvSpPr>
            <a:spLocks noGrp="1"/>
          </p:cNvSpPr>
          <p:nvPr>
            <p:ph sz="quarter" idx="12"/>
          </p:nvPr>
        </p:nvSpPr>
        <p:spPr>
          <a:xfrm>
            <a:off x="954504" y="1916482"/>
            <a:ext cx="7543800" cy="4103318"/>
          </a:xfrm>
        </p:spPr>
        <p:txBody>
          <a:bodyPr/>
          <a:lstStyle/>
          <a:p>
            <a:r>
              <a:rPr lang="en-US" dirty="0" smtClean="0"/>
              <a:t>Not taxable? </a:t>
            </a:r>
          </a:p>
          <a:p>
            <a:pPr marL="401638" indent="0">
              <a:buNone/>
            </a:pPr>
            <a:r>
              <a:rPr lang="en-US" dirty="0" smtClean="0"/>
              <a:t>(sales tax or standard deduction or negative taxable income)</a:t>
            </a:r>
            <a:endParaRPr lang="en-US" dirty="0"/>
          </a:p>
        </p:txBody>
      </p:sp>
      <p:pic>
        <p:nvPicPr>
          <p:cNvPr id="16389"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0825" y="12700"/>
            <a:ext cx="12954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Box 5"/>
          <p:cNvSpPr txBox="1">
            <a:spLocks noChangeArrowheads="1"/>
          </p:cNvSpPr>
          <p:nvPr/>
        </p:nvSpPr>
        <p:spPr bwMode="auto">
          <a:xfrm>
            <a:off x="1390650" y="4294188"/>
            <a:ext cx="6362700" cy="1384300"/>
          </a:xfrm>
          <a:prstGeom prst="rect">
            <a:avLst/>
          </a:prstGeom>
          <a:noFill/>
          <a:ln w="158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pPr>
            <a:r>
              <a:rPr lang="en-US" altLang="en-US" sz="2800" dirty="0">
                <a:solidFill>
                  <a:srgbClr val="0000FF"/>
                </a:solidFill>
                <a:cs typeface="Calibri" panose="020F0502020204030204" pitchFamily="34" charset="0"/>
              </a:rPr>
              <a:t>Take no action in TaxSlayer.</a:t>
            </a:r>
          </a:p>
          <a:p>
            <a:pPr eaLnBrk="1" hangingPunct="1">
              <a:spcBef>
                <a:spcPct val="0"/>
              </a:spcBef>
              <a:buClrTx/>
              <a:buSzTx/>
            </a:pPr>
            <a:r>
              <a:rPr lang="en-US" altLang="en-US" sz="2800" dirty="0">
                <a:solidFill>
                  <a:srgbClr val="0000FF"/>
                </a:solidFill>
                <a:cs typeface="Calibri" panose="020F0502020204030204" pitchFamily="34" charset="0"/>
              </a:rPr>
              <a:t>Note “not taxable” and why on the </a:t>
            </a:r>
            <a:r>
              <a:rPr lang="en-US" altLang="en-US" sz="2800" dirty="0" smtClean="0">
                <a:solidFill>
                  <a:srgbClr val="0000FF"/>
                </a:solidFill>
                <a:cs typeface="Calibri" panose="020F0502020204030204" pitchFamily="34" charset="0"/>
              </a:rPr>
              <a:t>Intake </a:t>
            </a:r>
            <a:r>
              <a:rPr lang="en-US" altLang="en-US" sz="2800" dirty="0">
                <a:solidFill>
                  <a:srgbClr val="0000FF"/>
                </a:solidFill>
                <a:cs typeface="Calibri" panose="020F0502020204030204" pitchFamily="34" charset="0"/>
              </a:rPr>
              <a:t>sheet.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dirty="0" smtClean="0"/>
              <a:t>State/Local Income Tax Refunds</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fld id="{70435648-F411-43D5-B512-871EE412E412}" type="slidenum">
              <a:rPr lang="en-US" altLang="en-US" smtClean="0"/>
              <a:pPr/>
              <a:t>11</a:t>
            </a:fld>
            <a:endParaRPr lang="en-US" altLang="en-US"/>
          </a:p>
        </p:txBody>
      </p:sp>
      <p:sp>
        <p:nvSpPr>
          <p:cNvPr id="25603" name="Rectangle 3"/>
          <p:cNvSpPr>
            <a:spLocks noGrp="1" noChangeArrowheads="1"/>
          </p:cNvSpPr>
          <p:nvPr>
            <p:ph sz="quarter" idx="12"/>
          </p:nvPr>
        </p:nvSpPr>
        <p:spPr>
          <a:xfrm>
            <a:off x="954088" y="2133600"/>
            <a:ext cx="7543800" cy="1289824"/>
          </a:xfrm>
        </p:spPr>
        <p:txBody>
          <a:bodyPr>
            <a:normAutofit fontScale="62500" lnSpcReduction="20000"/>
          </a:bodyPr>
          <a:lstStyle/>
          <a:p>
            <a:r>
              <a:rPr lang="en-US" altLang="en-US" sz="4600" dirty="0" smtClean="0"/>
              <a:t>Possibly taxable?</a:t>
            </a:r>
          </a:p>
          <a:p>
            <a:r>
              <a:rPr lang="en-US" altLang="en-US" sz="4600" dirty="0" smtClean="0"/>
              <a:t>TaxSlayer has worksheet to calculate tax benefit</a:t>
            </a:r>
          </a:p>
          <a:p>
            <a:endParaRPr lang="en-US" altLang="en-US" dirty="0" smtClean="0"/>
          </a:p>
        </p:txBody>
      </p:sp>
      <p:pic>
        <p:nvPicPr>
          <p:cNvPr id="17413" name="Picture 1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389188" y="3328987"/>
            <a:ext cx="6338888" cy="288448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4" name="Straight Arrow Connector 3"/>
          <p:cNvCxnSpPr/>
          <p:nvPr/>
        </p:nvCxnSpPr>
        <p:spPr>
          <a:xfrm>
            <a:off x="6315076" y="3154362"/>
            <a:ext cx="1292225" cy="1214438"/>
          </a:xfrm>
          <a:prstGeom prst="straightConnector1">
            <a:avLst/>
          </a:prstGeom>
          <a:ln w="38100">
            <a:solidFill>
              <a:srgbClr val="C00000"/>
            </a:solidFill>
            <a:tailEnd type="triangle" w="med"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dirty="0" smtClean="0"/>
              <a:t>State/Local Income Tax Refunds</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9" name="Slide Number Placeholder 8"/>
          <p:cNvSpPr>
            <a:spLocks noGrp="1"/>
          </p:cNvSpPr>
          <p:nvPr>
            <p:ph type="sldNum" sz="quarter" idx="11"/>
          </p:nvPr>
        </p:nvSpPr>
        <p:spPr/>
        <p:txBody>
          <a:bodyPr/>
          <a:lstStyle/>
          <a:p>
            <a:fld id="{547319ED-E587-4EDA-8C9D-447452F80406}" type="slidenum">
              <a:rPr lang="en-US" altLang="en-US" smtClean="0"/>
              <a:pPr/>
              <a:t>12</a:t>
            </a:fld>
            <a:endParaRPr lang="en-US" altLang="en-US"/>
          </a:p>
        </p:txBody>
      </p:sp>
      <p:pic>
        <p:nvPicPr>
          <p:cNvPr id="18436" name="Picture 13"/>
          <p:cNvPicPr>
            <a:picLocks noGrp="1" noChangeAspect="1" noChangeArrowheads="1"/>
          </p:cNvPicPr>
          <p:nvPr>
            <p:ph sz="quarter" idx="12"/>
          </p:nvPr>
        </p:nvPicPr>
        <p:blipFill>
          <a:blip r:embed="rId3" cstate="print">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b="10043"/>
          <a:stretch>
            <a:fillRect/>
          </a:stretch>
        </p:blipFill>
        <p:spPr>
          <a:xfrm>
            <a:off x="1437611" y="1679476"/>
            <a:ext cx="6268779" cy="4340324"/>
          </a:xfrm>
        </p:spPr>
      </p:pic>
      <p:sp>
        <p:nvSpPr>
          <p:cNvPr id="18437" name="TextBox 6"/>
          <p:cNvSpPr txBox="1">
            <a:spLocks noChangeArrowheads="1"/>
          </p:cNvSpPr>
          <p:nvPr/>
        </p:nvSpPr>
        <p:spPr bwMode="auto">
          <a:xfrm rot="-2119376">
            <a:off x="508374" y="2601775"/>
            <a:ext cx="5979749"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r>
              <a:rPr lang="en-US" altLang="en-US" sz="4800" b="0" dirty="0" smtClean="0">
                <a:solidFill>
                  <a:srgbClr val="FF0000"/>
                </a:solidFill>
                <a:cs typeface="Calibri" panose="020F0502020204030204" pitchFamily="34" charset="0"/>
              </a:rPr>
              <a:t>Use worksheet at cotaxaide.org/tools and enter results here</a:t>
            </a:r>
            <a:endParaRPr lang="en-US" altLang="en-US" sz="4800" b="0" dirty="0">
              <a:solidFill>
                <a:srgbClr val="FF0000"/>
              </a:solidFill>
              <a:cs typeface="Calibri" panose="020F0502020204030204" pitchFamily="34" charset="0"/>
            </a:endParaRPr>
          </a:p>
        </p:txBody>
      </p:sp>
      <p:cxnSp>
        <p:nvCxnSpPr>
          <p:cNvPr id="4" name="Straight Arrow Connector 3"/>
          <p:cNvCxnSpPr/>
          <p:nvPr/>
        </p:nvCxnSpPr>
        <p:spPr>
          <a:xfrm flipV="1">
            <a:off x="6368716" y="2390274"/>
            <a:ext cx="32084" cy="689810"/>
          </a:xfrm>
          <a:prstGeom prst="straightConnector1">
            <a:avLst/>
          </a:pr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State Tax Refund Worksheet</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4" name="Slide Number Placeholder 3"/>
          <p:cNvSpPr>
            <a:spLocks noGrp="1"/>
          </p:cNvSpPr>
          <p:nvPr>
            <p:ph type="sldNum" sz="quarter" idx="11"/>
          </p:nvPr>
        </p:nvSpPr>
        <p:spPr/>
        <p:txBody>
          <a:bodyPr/>
          <a:lstStyle/>
          <a:p>
            <a:pPr>
              <a:defRPr/>
            </a:pPr>
            <a:fld id="{B2B9BE06-0C73-458D-98FA-1A71DF2B67DE}" type="slidenum">
              <a:rPr lang="en-US" altLang="en-US"/>
              <a:pPr>
                <a:defRPr/>
              </a:pPr>
              <a:t>13</a:t>
            </a:fld>
            <a:endParaRPr lang="en-US" altLang="en-US"/>
          </a:p>
        </p:txBody>
      </p:sp>
      <p:sp>
        <p:nvSpPr>
          <p:cNvPr id="19460" name="Rectangle 3"/>
          <p:cNvSpPr>
            <a:spLocks noGrp="1" noChangeArrowheads="1"/>
          </p:cNvSpPr>
          <p:nvPr>
            <p:ph sz="quarter" idx="12"/>
          </p:nvPr>
        </p:nvSpPr>
        <p:spPr/>
        <p:txBody>
          <a:bodyPr/>
          <a:lstStyle/>
          <a:p>
            <a:pPr eaLnBrk="1" hangingPunct="1"/>
            <a:r>
              <a:rPr lang="en-US" altLang="en-US" dirty="0" smtClean="0"/>
              <a:t>Must have 2015 federal return!</a:t>
            </a:r>
          </a:p>
          <a:p>
            <a:pPr eaLnBrk="1" hangingPunct="1"/>
            <a:r>
              <a:rPr lang="en-US" altLang="en-US" dirty="0" smtClean="0"/>
              <a:t>TaxSlayer asks several questions</a:t>
            </a:r>
          </a:p>
          <a:p>
            <a:pPr eaLnBrk="1" hangingPunct="1"/>
            <a:r>
              <a:rPr lang="en-US" altLang="en-US" dirty="0" smtClean="0"/>
              <a:t>Answer them with info from 2015 return</a:t>
            </a:r>
          </a:p>
        </p:txBody>
      </p:sp>
      <p:sp>
        <p:nvSpPr>
          <p:cNvPr id="3" name="TextBox 2"/>
          <p:cNvSpPr txBox="1"/>
          <p:nvPr/>
        </p:nvSpPr>
        <p:spPr>
          <a:xfrm>
            <a:off x="5663348" y="4893488"/>
            <a:ext cx="2693988" cy="584200"/>
          </a:xfrm>
          <a:prstGeom prst="rect">
            <a:avLst/>
          </a:prstGeom>
          <a:ln w="50800">
            <a:solidFill>
              <a:schemeClr val="accent2">
                <a:lumMod val="50000"/>
              </a:schemeClr>
            </a:solidFill>
          </a:ln>
        </p:spPr>
        <p:style>
          <a:lnRef idx="2">
            <a:schemeClr val="accent2"/>
          </a:lnRef>
          <a:fillRef idx="1">
            <a:schemeClr val="lt1"/>
          </a:fillRef>
          <a:effectRef idx="0">
            <a:schemeClr val="accent2"/>
          </a:effectRef>
          <a:fontRef idx="minor">
            <a:schemeClr val="dk1"/>
          </a:fontRef>
        </p:style>
        <p:txBody>
          <a:bodyPr wrap="none">
            <a:spAutoFit/>
          </a:bodyPr>
          <a:lstStyle/>
          <a:p>
            <a:pPr>
              <a:defRPr/>
            </a:pPr>
            <a:r>
              <a:rPr lang="en-US" sz="3200" b="1" dirty="0">
                <a:solidFill>
                  <a:srgbClr val="0070C0"/>
                </a:solidFill>
              </a:rPr>
              <a:t>Open Page D-9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State Tax Refund—Income Tax Deduction Exceeded Sales Tax</a:t>
            </a:r>
            <a:endParaRPr lang="en-US" dirty="0"/>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4" name="Slide Number Placeholder 3"/>
          <p:cNvSpPr>
            <a:spLocks noGrp="1"/>
          </p:cNvSpPr>
          <p:nvPr>
            <p:ph type="sldNum" sz="quarter" idx="11"/>
          </p:nvPr>
        </p:nvSpPr>
        <p:spPr/>
        <p:txBody>
          <a:bodyPr/>
          <a:lstStyle/>
          <a:p>
            <a:pPr>
              <a:defRPr/>
            </a:pPr>
            <a:fld id="{3FB6AD51-CC2E-4E65-B25C-220DE7B76F0F}" type="slidenum">
              <a:rPr lang="en-US" altLang="en-US"/>
              <a:pPr>
                <a:defRPr/>
              </a:pPr>
              <a:t>14</a:t>
            </a:fld>
            <a:endParaRPr lang="en-US" altLang="en-US"/>
          </a:p>
        </p:txBody>
      </p:sp>
      <p:sp>
        <p:nvSpPr>
          <p:cNvPr id="20485" name="Content Placeholder 4"/>
          <p:cNvSpPr>
            <a:spLocks noGrp="1"/>
          </p:cNvSpPr>
          <p:nvPr>
            <p:ph sz="quarter" idx="12"/>
          </p:nvPr>
        </p:nvSpPr>
        <p:spPr>
          <a:xfrm>
            <a:off x="954504" y="2192055"/>
            <a:ext cx="7543800" cy="4065740"/>
          </a:xfrm>
        </p:spPr>
        <p:txBody>
          <a:bodyPr/>
          <a:lstStyle/>
          <a:p>
            <a:pPr eaLnBrk="1" hangingPunct="1"/>
            <a:r>
              <a:rPr lang="en-US" altLang="en-US" dirty="0" smtClean="0"/>
              <a:t>If income tax deduction minus sales tax deduction is less than refund, only the difference is a tax benefit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State Tax Refund Worksheet</a:t>
            </a:r>
          </a:p>
        </p:txBody>
      </p:sp>
      <p:sp>
        <p:nvSpPr>
          <p:cNvPr id="9" name="Footer Placeholder 8"/>
          <p:cNvSpPr>
            <a:spLocks noGrp="1"/>
          </p:cNvSpPr>
          <p:nvPr>
            <p:ph type="ftr" sz="quarter" idx="10"/>
          </p:nvPr>
        </p:nvSpPr>
        <p:spPr/>
        <p:txBody>
          <a:bodyPr/>
          <a:lstStyle/>
          <a:p>
            <a:pPr>
              <a:defRPr/>
            </a:pPr>
            <a:r>
              <a:rPr lang="en-US" dirty="0"/>
              <a:t>NTTC Training – TY2016</a:t>
            </a:r>
          </a:p>
        </p:txBody>
      </p:sp>
      <p:sp>
        <p:nvSpPr>
          <p:cNvPr id="3" name="Slide Number Placeholder 2"/>
          <p:cNvSpPr>
            <a:spLocks noGrp="1"/>
          </p:cNvSpPr>
          <p:nvPr>
            <p:ph type="sldNum" sz="quarter" idx="11"/>
          </p:nvPr>
        </p:nvSpPr>
        <p:spPr/>
        <p:txBody>
          <a:bodyPr/>
          <a:lstStyle/>
          <a:p>
            <a:pPr>
              <a:defRPr/>
            </a:pPr>
            <a:fld id="{D7E00CF0-A45F-4C1C-83F0-7E0A37AC7218}" type="slidenum">
              <a:rPr lang="en-US" altLang="en-US"/>
              <a:pPr>
                <a:defRPr/>
              </a:pPr>
              <a:t>15</a:t>
            </a:fld>
            <a:endParaRPr lang="en-US" altLang="en-US"/>
          </a:p>
        </p:txBody>
      </p:sp>
      <p:sp>
        <p:nvSpPr>
          <p:cNvPr id="21508" name="Content Placeholder 2"/>
          <p:cNvSpPr>
            <a:spLocks noGrp="1"/>
          </p:cNvSpPr>
          <p:nvPr>
            <p:ph sz="quarter" idx="12"/>
          </p:nvPr>
        </p:nvSpPr>
        <p:spPr>
          <a:xfrm>
            <a:off x="885825" y="2097088"/>
            <a:ext cx="7391400" cy="2506662"/>
          </a:xfrm>
        </p:spPr>
        <p:txBody>
          <a:bodyPr/>
          <a:lstStyle/>
          <a:p>
            <a:pPr eaLnBrk="1" hangingPunct="1"/>
            <a:r>
              <a:rPr lang="en-US" altLang="en-US" dirty="0" smtClean="0"/>
              <a:t>Most common error: forget to input sales tax that could have been deducted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Calculate Sales Tax</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3" name="Slide Number Placeholder 2"/>
          <p:cNvSpPr>
            <a:spLocks noGrp="1"/>
          </p:cNvSpPr>
          <p:nvPr>
            <p:ph type="sldNum" sz="quarter" idx="11"/>
          </p:nvPr>
        </p:nvSpPr>
        <p:spPr/>
        <p:txBody>
          <a:bodyPr/>
          <a:lstStyle/>
          <a:p>
            <a:fld id="{4E7817CB-A08B-486E-8B67-0FB432148A06}" type="slidenum">
              <a:rPr lang="en-US" altLang="en-US" smtClean="0"/>
              <a:pPr/>
              <a:t>16</a:t>
            </a:fld>
            <a:endParaRPr lang="en-US" altLang="en-US"/>
          </a:p>
        </p:txBody>
      </p:sp>
      <p:sp>
        <p:nvSpPr>
          <p:cNvPr id="41987" name="Content Placeholder 2"/>
          <p:cNvSpPr>
            <a:spLocks noGrp="1"/>
          </p:cNvSpPr>
          <p:nvPr>
            <p:ph sz="quarter" idx="12"/>
          </p:nvPr>
        </p:nvSpPr>
        <p:spPr/>
        <p:txBody>
          <a:bodyPr>
            <a:normAutofit fontScale="77500" lnSpcReduction="20000"/>
          </a:bodyPr>
          <a:lstStyle/>
          <a:p>
            <a:r>
              <a:rPr lang="en-US" altLang="en-US" dirty="0" smtClean="0"/>
              <a:t>Take </a:t>
            </a:r>
            <a:r>
              <a:rPr lang="en-US" altLang="en-US" dirty="0" err="1" smtClean="0"/>
              <a:t>AGI</a:t>
            </a:r>
            <a:r>
              <a:rPr lang="en-US" altLang="en-US" dirty="0" smtClean="0"/>
              <a:t> from 2015 F1040 Line 37</a:t>
            </a:r>
          </a:p>
          <a:p>
            <a:r>
              <a:rPr lang="en-US" altLang="en-US" dirty="0" smtClean="0"/>
              <a:t>Add income not taxed (e.g. non-taxable SS, SSI, VA benefits)</a:t>
            </a:r>
          </a:p>
          <a:p>
            <a:r>
              <a:rPr lang="en-US" altLang="en-US" dirty="0" smtClean="0"/>
              <a:t>Go to </a:t>
            </a:r>
            <a:r>
              <a:rPr lang="en-US" altLang="en-US" dirty="0" err="1" smtClean="0"/>
              <a:t>Sch</a:t>
            </a:r>
            <a:r>
              <a:rPr lang="en-US" altLang="en-US" dirty="0" smtClean="0"/>
              <a:t> A instructions, look up your state in sales tax </a:t>
            </a:r>
            <a:br>
              <a:rPr lang="en-US" altLang="en-US" dirty="0" smtClean="0"/>
            </a:br>
            <a:r>
              <a:rPr lang="en-US" altLang="en-US" dirty="0" smtClean="0"/>
              <a:t>tables for number </a:t>
            </a:r>
            <a:br>
              <a:rPr lang="en-US" altLang="en-US" dirty="0" smtClean="0"/>
            </a:br>
            <a:r>
              <a:rPr lang="en-US" altLang="en-US" dirty="0" smtClean="0"/>
              <a:t>of exemptions </a:t>
            </a:r>
            <a:br>
              <a:rPr lang="en-US" altLang="en-US" dirty="0" smtClean="0"/>
            </a:br>
            <a:r>
              <a:rPr lang="en-US" altLang="en-US" dirty="0" smtClean="0"/>
              <a:t>on 2015 return</a:t>
            </a:r>
          </a:p>
          <a:p>
            <a:r>
              <a:rPr lang="en-US" altLang="en-US" dirty="0" smtClean="0"/>
              <a:t>Input in </a:t>
            </a:r>
            <a:r>
              <a:rPr lang="en-US" altLang="en-US" dirty="0" err="1" smtClean="0"/>
              <a:t>wksht</a:t>
            </a:r>
            <a:r>
              <a:rPr lang="en-US" altLang="en-US" dirty="0" smtClean="0"/>
              <a:t> </a:t>
            </a:r>
          </a:p>
        </p:txBody>
      </p:sp>
      <p:pic>
        <p:nvPicPr>
          <p:cNvPr id="2253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5162" y="3971538"/>
            <a:ext cx="4668838" cy="2209800"/>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State Tax Refund—Itemized Better than Standard Deduction</a:t>
            </a:r>
            <a:endParaRPr lang="en-US" dirty="0"/>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4" name="Slide Number Placeholder 3"/>
          <p:cNvSpPr>
            <a:spLocks noGrp="1"/>
          </p:cNvSpPr>
          <p:nvPr>
            <p:ph type="sldNum" sz="quarter" idx="11"/>
          </p:nvPr>
        </p:nvSpPr>
        <p:spPr/>
        <p:txBody>
          <a:bodyPr/>
          <a:lstStyle/>
          <a:p>
            <a:pPr>
              <a:defRPr/>
            </a:pPr>
            <a:fld id="{B17175FD-7B49-4E84-ACFA-D22BECCCE09A}" type="slidenum">
              <a:rPr lang="en-US" altLang="en-US"/>
              <a:pPr>
                <a:defRPr/>
              </a:pPr>
              <a:t>17</a:t>
            </a:fld>
            <a:endParaRPr lang="en-US" altLang="en-US"/>
          </a:p>
        </p:txBody>
      </p:sp>
      <p:sp>
        <p:nvSpPr>
          <p:cNvPr id="23557" name="Content Placeholder 4"/>
          <p:cNvSpPr>
            <a:spLocks noGrp="1"/>
          </p:cNvSpPr>
          <p:nvPr>
            <p:ph sz="quarter" idx="12"/>
          </p:nvPr>
        </p:nvSpPr>
        <p:spPr/>
        <p:txBody>
          <a:bodyPr/>
          <a:lstStyle/>
          <a:p>
            <a:pPr eaLnBrk="1" hangingPunct="1"/>
            <a:r>
              <a:rPr lang="en-US" altLang="en-US" dirty="0"/>
              <a:t>If </a:t>
            </a:r>
            <a:r>
              <a:rPr lang="en-US" altLang="en-US" dirty="0" smtClean="0"/>
              <a:t>itemized </a:t>
            </a:r>
            <a:r>
              <a:rPr lang="en-US" altLang="en-US" dirty="0"/>
              <a:t>deduction </a:t>
            </a:r>
            <a:r>
              <a:rPr lang="en-US" altLang="en-US" dirty="0" smtClean="0"/>
              <a:t>minus standard deduction </a:t>
            </a:r>
            <a:r>
              <a:rPr lang="en-US" altLang="en-US" dirty="0"/>
              <a:t>is less than refund, only the difference is a tax benefit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State Tax Refund—Negative Taxable Income</a:t>
            </a:r>
            <a:endParaRPr lang="en-US" dirty="0"/>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4" name="Slide Number Placeholder 3"/>
          <p:cNvSpPr>
            <a:spLocks noGrp="1"/>
          </p:cNvSpPr>
          <p:nvPr>
            <p:ph type="sldNum" sz="quarter" idx="11"/>
          </p:nvPr>
        </p:nvSpPr>
        <p:spPr/>
        <p:txBody>
          <a:bodyPr/>
          <a:lstStyle/>
          <a:p>
            <a:pPr>
              <a:defRPr/>
            </a:pPr>
            <a:fld id="{B307D00B-033B-4CA3-9617-E7E8557C791E}" type="slidenum">
              <a:rPr lang="en-US" altLang="en-US"/>
              <a:pPr>
                <a:defRPr/>
              </a:pPr>
              <a:t>18</a:t>
            </a:fld>
            <a:endParaRPr lang="en-US" altLang="en-US"/>
          </a:p>
        </p:txBody>
      </p:sp>
      <p:sp>
        <p:nvSpPr>
          <p:cNvPr id="24581" name="Content Placeholder 4"/>
          <p:cNvSpPr>
            <a:spLocks noGrp="1"/>
          </p:cNvSpPr>
          <p:nvPr>
            <p:ph sz="quarter" idx="12"/>
          </p:nvPr>
        </p:nvSpPr>
        <p:spPr/>
        <p:txBody>
          <a:bodyPr/>
          <a:lstStyle/>
          <a:p>
            <a:pPr eaLnBrk="1" hangingPunct="1"/>
            <a:r>
              <a:rPr lang="en-US" altLang="en-US" dirty="0" smtClean="0"/>
              <a:t>If the taxable income was negative, part or all of the income tax deduction may have produced no tax benefit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smtClean="0"/>
              <a:t>Unused Tax Credits in 2015?</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3" name="Slide Number Placeholder 2"/>
          <p:cNvSpPr>
            <a:spLocks noGrp="1"/>
          </p:cNvSpPr>
          <p:nvPr>
            <p:ph type="sldNum" sz="quarter" idx="11"/>
          </p:nvPr>
        </p:nvSpPr>
        <p:spPr/>
        <p:txBody>
          <a:bodyPr/>
          <a:lstStyle/>
          <a:p>
            <a:pPr>
              <a:defRPr/>
            </a:pPr>
            <a:fld id="{8241A6FC-919B-4D65-A958-89DBAE53555C}" type="slidenum">
              <a:rPr lang="en-US" altLang="en-US"/>
              <a:pPr>
                <a:defRPr/>
              </a:pPr>
              <a:t>19</a:t>
            </a:fld>
            <a:endParaRPr lang="en-US" altLang="en-US"/>
          </a:p>
        </p:txBody>
      </p:sp>
      <p:sp>
        <p:nvSpPr>
          <p:cNvPr id="22531" name="Rectangle 3"/>
          <p:cNvSpPr>
            <a:spLocks noGrp="1" noChangeArrowheads="1"/>
          </p:cNvSpPr>
          <p:nvPr>
            <p:ph sz="quarter" idx="12"/>
          </p:nvPr>
        </p:nvSpPr>
        <p:spPr/>
        <p:txBody>
          <a:bodyPr/>
          <a:lstStyle/>
          <a:p>
            <a:pPr eaLnBrk="1" hangingPunct="1"/>
            <a:r>
              <a:rPr lang="en-US" altLang="en-US" dirty="0" smtClean="0"/>
              <a:t>Confirm if there were unused tax credits – look at 2015 tax return</a:t>
            </a:r>
          </a:p>
          <a:p>
            <a:pPr lvl="1" eaLnBrk="1" hangingPunct="1"/>
            <a:r>
              <a:rPr lang="en-US" altLang="en-US" dirty="0" smtClean="0"/>
              <a:t>Was tax after nonrefundable credits (Line 56) zero?</a:t>
            </a:r>
          </a:p>
          <a:p>
            <a:pPr lvl="1" eaLnBrk="1" hangingPunct="1">
              <a:buFont typeface="Wingdings" pitchFamily="2" charset="2"/>
              <a:buNone/>
            </a:pPr>
            <a:endParaRPr lang="en-US" altLang="en-US" dirty="0" smtClean="0"/>
          </a:p>
        </p:txBody>
      </p:sp>
      <p:sp>
        <p:nvSpPr>
          <p:cNvPr id="7" name="5-Point Star 6"/>
          <p:cNvSpPr/>
          <p:nvPr/>
        </p:nvSpPr>
        <p:spPr>
          <a:xfrm>
            <a:off x="8001000" y="1524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The Interview</a:t>
            </a:r>
            <a:r>
              <a:rPr lang="en-US" dirty="0" smtClean="0">
                <a:solidFill>
                  <a:schemeClr val="accent5">
                    <a:lumMod val="50000"/>
                  </a:schemeClr>
                </a:solidFill>
              </a:rPr>
              <a:t> </a:t>
            </a:r>
            <a:endParaRPr lang="en-US" dirty="0">
              <a:solidFill>
                <a:schemeClr val="accent5">
                  <a:lumMod val="50000"/>
                </a:schemeClr>
              </a:solidFill>
            </a:endParaRPr>
          </a:p>
        </p:txBody>
      </p:sp>
      <p:sp>
        <p:nvSpPr>
          <p:cNvPr id="3" name="Footer Placeholder 2"/>
          <p:cNvSpPr>
            <a:spLocks noGrp="1"/>
          </p:cNvSpPr>
          <p:nvPr>
            <p:ph type="ftr" sz="quarter" idx="10"/>
          </p:nvPr>
        </p:nvSpPr>
        <p:spPr/>
        <p:txBody>
          <a:bodyPr/>
          <a:lstStyle/>
          <a:p>
            <a:pPr>
              <a:defRPr/>
            </a:pPr>
            <a:r>
              <a:rPr lang="en-US" dirty="0"/>
              <a:t>NTTC Training – TY2016</a:t>
            </a:r>
          </a:p>
        </p:txBody>
      </p:sp>
      <p:sp>
        <p:nvSpPr>
          <p:cNvPr id="4" name="Slide Number Placeholder 3"/>
          <p:cNvSpPr>
            <a:spLocks noGrp="1"/>
          </p:cNvSpPr>
          <p:nvPr>
            <p:ph type="sldNum" sz="quarter" idx="11"/>
          </p:nvPr>
        </p:nvSpPr>
        <p:spPr/>
        <p:txBody>
          <a:bodyPr/>
          <a:lstStyle/>
          <a:p>
            <a:pPr>
              <a:defRPr/>
            </a:pPr>
            <a:fld id="{BCECC995-E1CD-4441-8B53-9A4E0D13115A}" type="slidenum">
              <a:rPr lang="en-US" altLang="en-US"/>
              <a:pPr>
                <a:defRPr/>
              </a:pPr>
              <a:t>2</a:t>
            </a:fld>
            <a:endParaRPr lang="en-US" altLang="en-US"/>
          </a:p>
        </p:txBody>
      </p:sp>
      <p:sp>
        <p:nvSpPr>
          <p:cNvPr id="8196" name="Content Placeholder 2"/>
          <p:cNvSpPr>
            <a:spLocks noGrp="1"/>
          </p:cNvSpPr>
          <p:nvPr>
            <p:ph sz="quarter" idx="12"/>
          </p:nvPr>
        </p:nvSpPr>
        <p:spPr/>
        <p:txBody>
          <a:bodyPr/>
          <a:lstStyle/>
          <a:p>
            <a:pPr eaLnBrk="1" hangingPunct="1"/>
            <a:r>
              <a:rPr lang="en-US" altLang="en-US" dirty="0" smtClean="0"/>
              <a:t>Point of awareness</a:t>
            </a:r>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r>
              <a:rPr lang="en-US" altLang="en-US" dirty="0" smtClean="0"/>
              <a:t>From 2015 returns</a:t>
            </a:r>
          </a:p>
          <a:p>
            <a:pPr eaLnBrk="1" hangingPunct="1">
              <a:buFont typeface="Calibri" pitchFamily="34" charset="0"/>
              <a:buNone/>
            </a:pPr>
            <a:endParaRPr lang="en-US" altLang="en-US" dirty="0" smtClean="0"/>
          </a:p>
        </p:txBody>
      </p:sp>
      <p:pic>
        <p:nvPicPr>
          <p:cNvPr id="8197"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5750" y="476019"/>
            <a:ext cx="191293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4"/>
          <p:cNvGrpSpPr>
            <a:grpSpLocks/>
          </p:cNvGrpSpPr>
          <p:nvPr/>
        </p:nvGrpSpPr>
        <p:grpSpPr bwMode="auto">
          <a:xfrm>
            <a:off x="457200" y="3176472"/>
            <a:ext cx="8229600" cy="1295400"/>
            <a:chOff x="304800" y="3276600"/>
            <a:chExt cx="8229600" cy="1295400"/>
          </a:xfrm>
        </p:grpSpPr>
        <p:pic>
          <p:nvPicPr>
            <p:cNvPr id="820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3" y="4229100"/>
              <a:ext cx="8167687"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276600"/>
              <a:ext cx="8091488"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State and Local Income Tax Refunds</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7" name="Slide Number Placeholder 6"/>
          <p:cNvSpPr>
            <a:spLocks noGrp="1"/>
          </p:cNvSpPr>
          <p:nvPr>
            <p:ph type="sldNum" sz="quarter" idx="11"/>
          </p:nvPr>
        </p:nvSpPr>
        <p:spPr/>
        <p:txBody>
          <a:bodyPr/>
          <a:lstStyle/>
          <a:p>
            <a:pPr>
              <a:defRPr/>
            </a:pPr>
            <a:fld id="{ED69ACAE-D4AA-4BC7-B990-567654D029F2}" type="slidenum">
              <a:rPr lang="en-US" altLang="en-US"/>
              <a:pPr>
                <a:defRPr/>
              </a:pPr>
              <a:t>20</a:t>
            </a:fld>
            <a:endParaRPr lang="en-US" altLang="en-US"/>
          </a:p>
        </p:txBody>
      </p:sp>
      <p:sp>
        <p:nvSpPr>
          <p:cNvPr id="30724" name="Rectangle 3"/>
          <p:cNvSpPr>
            <a:spLocks noGrp="1" noChangeArrowheads="1"/>
          </p:cNvSpPr>
          <p:nvPr>
            <p:ph sz="quarter" idx="12"/>
          </p:nvPr>
        </p:nvSpPr>
        <p:spPr/>
        <p:txBody>
          <a:bodyPr/>
          <a:lstStyle/>
          <a:p>
            <a:pPr eaLnBrk="1" hangingPunct="1"/>
            <a:r>
              <a:rPr lang="en-US" altLang="en-US" dirty="0" smtClean="0"/>
              <a:t>TaxSlayer carries taxable portion of state and/or local income tax refund to 1040 </a:t>
            </a:r>
            <a:r>
              <a:rPr lang="en-US" altLang="en-US" dirty="0" err="1" smtClean="0"/>
              <a:t>Pg</a:t>
            </a:r>
            <a:r>
              <a:rPr lang="en-US" altLang="en-US" dirty="0" smtClean="0"/>
              <a:t> 1 Line 10</a:t>
            </a:r>
          </a:p>
          <a:p>
            <a:pPr lvl="1" eaLnBrk="1" hangingPunct="1"/>
            <a:endParaRPr lang="en-US" altLang="en-US" dirty="0" smtClean="0"/>
          </a:p>
        </p:txBody>
      </p:sp>
      <p:pic>
        <p:nvPicPr>
          <p:cNvPr id="30725"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4149725"/>
            <a:ext cx="11938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Quality Review – State/Local </a:t>
            </a:r>
            <a:br>
              <a:rPr lang="en-US" altLang="en-US" dirty="0" smtClean="0"/>
            </a:br>
            <a:r>
              <a:rPr lang="en-US" altLang="en-US" dirty="0" smtClean="0"/>
              <a:t>Income Tax Refunds</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3" name="Slide Number Placeholder 2"/>
          <p:cNvSpPr>
            <a:spLocks noGrp="1"/>
          </p:cNvSpPr>
          <p:nvPr>
            <p:ph type="sldNum" sz="quarter" idx="11"/>
          </p:nvPr>
        </p:nvSpPr>
        <p:spPr/>
        <p:txBody>
          <a:bodyPr/>
          <a:lstStyle/>
          <a:p>
            <a:pPr>
              <a:defRPr/>
            </a:pPr>
            <a:fld id="{399E288B-7299-46BE-8560-50C476F4737A}" type="slidenum">
              <a:rPr lang="en-US" altLang="en-US"/>
              <a:pPr>
                <a:defRPr/>
              </a:pPr>
              <a:t>21</a:t>
            </a:fld>
            <a:endParaRPr lang="en-US" altLang="en-US"/>
          </a:p>
        </p:txBody>
      </p:sp>
      <p:sp>
        <p:nvSpPr>
          <p:cNvPr id="65539" name="Rectangle 3"/>
          <p:cNvSpPr>
            <a:spLocks noGrp="1" noChangeArrowheads="1"/>
          </p:cNvSpPr>
          <p:nvPr>
            <p:ph sz="quarter" idx="12"/>
          </p:nvPr>
        </p:nvSpPr>
        <p:spPr>
          <a:xfrm>
            <a:off x="954504" y="1929008"/>
            <a:ext cx="7543800" cy="4090792"/>
          </a:xfrm>
        </p:spPr>
        <p:txBody>
          <a:bodyPr rtlCol="0">
            <a:normAutofit fontScale="92500" lnSpcReduction="20000"/>
          </a:bodyPr>
          <a:lstStyle/>
          <a:p>
            <a:pPr eaLnBrk="1" fontAlgn="auto" hangingPunct="1">
              <a:spcAft>
                <a:spcPts val="0"/>
              </a:spcAft>
              <a:defRPr/>
            </a:pPr>
            <a:r>
              <a:rPr lang="en-US" altLang="en-US" dirty="0" smtClean="0"/>
              <a:t>Confirm tax refund was only for 2015</a:t>
            </a:r>
          </a:p>
          <a:p>
            <a:pPr eaLnBrk="1" fontAlgn="auto" hangingPunct="1">
              <a:spcAft>
                <a:spcPts val="0"/>
              </a:spcAft>
              <a:defRPr/>
            </a:pPr>
            <a:r>
              <a:rPr lang="en-US" altLang="en-US" dirty="0" smtClean="0"/>
              <a:t>Review prior year’s return</a:t>
            </a:r>
          </a:p>
          <a:p>
            <a:pPr lvl="1" eaLnBrk="1" fontAlgn="auto" hangingPunct="1">
              <a:spcAft>
                <a:spcPts val="0"/>
              </a:spcAft>
              <a:buClr>
                <a:schemeClr val="accent6">
                  <a:lumMod val="50000"/>
                </a:schemeClr>
              </a:buClr>
              <a:defRPr/>
            </a:pPr>
            <a:r>
              <a:rPr lang="en-US" altLang="en-US" dirty="0" smtClean="0"/>
              <a:t>Itemized? Income tax deducted?</a:t>
            </a:r>
          </a:p>
          <a:p>
            <a:pPr lvl="1" eaLnBrk="1" fontAlgn="auto" hangingPunct="1">
              <a:spcAft>
                <a:spcPts val="0"/>
              </a:spcAft>
              <a:buClr>
                <a:schemeClr val="accent6">
                  <a:lumMod val="50000"/>
                </a:schemeClr>
              </a:buClr>
              <a:defRPr/>
            </a:pPr>
            <a:r>
              <a:rPr lang="en-US" altLang="en-US" dirty="0" smtClean="0"/>
              <a:t>Negative taxable income?</a:t>
            </a:r>
          </a:p>
          <a:p>
            <a:pPr lvl="1" eaLnBrk="1" fontAlgn="auto" hangingPunct="1">
              <a:spcAft>
                <a:spcPts val="0"/>
              </a:spcAft>
              <a:buClr>
                <a:schemeClr val="accent6">
                  <a:lumMod val="50000"/>
                </a:schemeClr>
              </a:buClr>
              <a:defRPr/>
            </a:pPr>
            <a:r>
              <a:rPr lang="en-US" altLang="en-US" dirty="0" smtClean="0"/>
              <a:t>Any unused credits? </a:t>
            </a:r>
          </a:p>
          <a:p>
            <a:pPr eaLnBrk="1" fontAlgn="auto" hangingPunct="1">
              <a:spcAft>
                <a:spcPts val="0"/>
              </a:spcAft>
              <a:defRPr/>
            </a:pPr>
            <a:r>
              <a:rPr lang="en-US" altLang="en-US" dirty="0" smtClean="0"/>
              <a:t>Review entries in state tax refund worksheet</a:t>
            </a:r>
          </a:p>
          <a:p>
            <a:pPr lvl="1" eaLnBrk="1" fontAlgn="auto" hangingPunct="1">
              <a:spcAft>
                <a:spcPts val="0"/>
              </a:spcAft>
              <a:buClr>
                <a:schemeClr val="accent6">
                  <a:lumMod val="50000"/>
                </a:schemeClr>
              </a:buClr>
              <a:defRPr/>
            </a:pPr>
            <a:endParaRPr lang="en-US" altLang="en-US" dirty="0" smtClean="0"/>
          </a:p>
        </p:txBody>
      </p:sp>
      <p:pic>
        <p:nvPicPr>
          <p:cNvPr id="31749"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28575"/>
            <a:ext cx="16764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7583488" y="393452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Taxpayer Summary – State/</a:t>
            </a:r>
            <a:br>
              <a:rPr lang="en-US" altLang="en-US" dirty="0" smtClean="0"/>
            </a:br>
            <a:r>
              <a:rPr lang="en-US" altLang="en-US" dirty="0" smtClean="0"/>
              <a:t>Local Income Tax Refunds</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7" name="Slide Number Placeholder 6"/>
          <p:cNvSpPr>
            <a:spLocks noGrp="1"/>
          </p:cNvSpPr>
          <p:nvPr>
            <p:ph type="sldNum" sz="quarter" idx="11"/>
          </p:nvPr>
        </p:nvSpPr>
        <p:spPr/>
        <p:txBody>
          <a:bodyPr/>
          <a:lstStyle/>
          <a:p>
            <a:pPr>
              <a:defRPr/>
            </a:pPr>
            <a:fld id="{B5C0961B-72C6-495A-8832-136FD16554A1}" type="slidenum">
              <a:rPr lang="en-US" altLang="en-US"/>
              <a:pPr>
                <a:defRPr/>
              </a:pPr>
              <a:t>22</a:t>
            </a:fld>
            <a:endParaRPr lang="en-US" altLang="en-US"/>
          </a:p>
        </p:txBody>
      </p:sp>
      <p:sp>
        <p:nvSpPr>
          <p:cNvPr id="32772" name="Rectangle 3"/>
          <p:cNvSpPr>
            <a:spLocks noGrp="1" noChangeArrowheads="1"/>
          </p:cNvSpPr>
          <p:nvPr>
            <p:ph sz="quarter" idx="12"/>
          </p:nvPr>
        </p:nvSpPr>
        <p:spPr/>
        <p:txBody>
          <a:bodyPr/>
          <a:lstStyle/>
          <a:p>
            <a:pPr eaLnBrk="1" hangingPunct="1"/>
            <a:r>
              <a:rPr lang="en-US" altLang="en-US" dirty="0" smtClean="0"/>
              <a:t>Show taxpayer portion of refund that is taxable, if any</a:t>
            </a:r>
          </a:p>
        </p:txBody>
      </p:sp>
      <p:pic>
        <p:nvPicPr>
          <p:cNvPr id="3277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09843" y="461962"/>
            <a:ext cx="1447800"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1057507" y="2754249"/>
            <a:ext cx="32004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000"/>
              </a:spcBef>
              <a:buClr>
                <a:srgbClr val="67202F"/>
              </a:buClr>
              <a:buSzPct val="90000"/>
              <a:buFont typeface="Calibri" pitchFamily="34" charset="0"/>
              <a:buChar char="●"/>
              <a:tabLst>
                <a:tab pos="2979738" algn="r"/>
                <a:tab pos="3263900" algn="l"/>
              </a:tabLst>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tabLst>
                <a:tab pos="2979738" algn="r"/>
                <a:tab pos="3263900" algn="l"/>
              </a:tabLst>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tabLst>
                <a:tab pos="2979738" algn="r"/>
                <a:tab pos="3263900" algn="l"/>
              </a:tabLst>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9pPr>
          </a:lstStyle>
          <a:p>
            <a:pPr>
              <a:lnSpc>
                <a:spcPct val="120000"/>
              </a:lnSpc>
              <a:spcBef>
                <a:spcPct val="0"/>
              </a:spcBef>
              <a:buClrTx/>
              <a:buSzTx/>
              <a:buFontTx/>
              <a:buNone/>
            </a:pPr>
            <a:r>
              <a:rPr lang="en-US" altLang="en-US" sz="3200" dirty="0">
                <a:solidFill>
                  <a:srgbClr val="000099"/>
                </a:solidFill>
                <a:ea typeface="MS PGothic" pitchFamily="34" charset="-128"/>
                <a:cs typeface="Calibri" panose="020F0502020204030204" pitchFamily="34" charset="0"/>
              </a:rPr>
              <a:t>Questions?</a:t>
            </a:r>
          </a:p>
        </p:txBody>
      </p:sp>
      <p:sp>
        <p:nvSpPr>
          <p:cNvPr id="33796" name="Text Box 3"/>
          <p:cNvSpPr txBox="1">
            <a:spLocks noChangeArrowheads="1"/>
          </p:cNvSpPr>
          <p:nvPr/>
        </p:nvSpPr>
        <p:spPr bwMode="auto">
          <a:xfrm>
            <a:off x="1981200" y="4738560"/>
            <a:ext cx="25908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000"/>
              </a:spcBef>
              <a:buClr>
                <a:srgbClr val="67202F"/>
              </a:buClr>
              <a:buSzPct val="90000"/>
              <a:buFont typeface="Calibri" pitchFamily="34" charset="0"/>
              <a:buChar char="●"/>
              <a:tabLst>
                <a:tab pos="2979738" algn="r"/>
                <a:tab pos="3263900" algn="l"/>
              </a:tabLst>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tabLst>
                <a:tab pos="2979738" algn="r"/>
                <a:tab pos="3263900" algn="l"/>
              </a:tabLst>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tabLst>
                <a:tab pos="2979738" algn="r"/>
                <a:tab pos="3263900" algn="l"/>
              </a:tabLst>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tabLst>
                <a:tab pos="2979738" algn="r"/>
                <a:tab pos="3263900" algn="l"/>
              </a:tabLst>
              <a:defRPr sz="2800" b="1">
                <a:solidFill>
                  <a:schemeClr val="tx1"/>
                </a:solidFill>
                <a:latin typeface="Calibri" pitchFamily="34" charset="0"/>
                <a:ea typeface="Verdana" pitchFamily="34" charset="0"/>
                <a:cs typeface="Verdana" pitchFamily="34" charset="0"/>
              </a:defRPr>
            </a:lvl9pPr>
          </a:lstStyle>
          <a:p>
            <a:pPr>
              <a:lnSpc>
                <a:spcPct val="120000"/>
              </a:lnSpc>
              <a:spcBef>
                <a:spcPct val="0"/>
              </a:spcBef>
              <a:buClrTx/>
              <a:buSzTx/>
              <a:buFontTx/>
              <a:buNone/>
            </a:pPr>
            <a:r>
              <a:rPr lang="en-US" altLang="en-US" sz="3200" dirty="0" smtClean="0">
                <a:solidFill>
                  <a:srgbClr val="000099"/>
                </a:solidFill>
                <a:ea typeface="MS PGothic" pitchFamily="34" charset="-128"/>
                <a:cs typeface="Calibri" panose="020F0502020204030204" pitchFamily="34" charset="0"/>
              </a:rPr>
              <a:t>Comments…</a:t>
            </a:r>
            <a:endParaRPr lang="en-US" altLang="en-US" sz="3200" dirty="0">
              <a:solidFill>
                <a:srgbClr val="000099"/>
              </a:solidFill>
              <a:ea typeface="MS PGothic" pitchFamily="34" charset="-128"/>
              <a:cs typeface="Calibri" panose="020F0502020204030204" pitchFamily="34" charset="0"/>
            </a:endParaRPr>
          </a:p>
        </p:txBody>
      </p:sp>
      <p:sp>
        <p:nvSpPr>
          <p:cNvPr id="8" name="Rectangle 2"/>
          <p:cNvSpPr txBox="1">
            <a:spLocks noChangeArrowheads="1"/>
          </p:cNvSpPr>
          <p:nvPr/>
        </p:nvSpPr>
        <p:spPr>
          <a:xfrm>
            <a:off x="530225" y="76200"/>
            <a:ext cx="8153400" cy="1074738"/>
          </a:xfrm>
          <a:prstGeom prst="rect">
            <a:avLst/>
          </a:prstGeom>
        </p:spPr>
        <p:txBody>
          <a:bodyPr anchor="ctr"/>
          <a:lstStyle>
            <a:lvl1pPr algn="l" rtl="0" eaLnBrk="0" fontAlgn="base" hangingPunct="0">
              <a:spcBef>
                <a:spcPct val="0"/>
              </a:spcBef>
              <a:spcAft>
                <a:spcPct val="0"/>
              </a:spcAft>
              <a:defRPr sz="4000" b="1" kern="1200" spc="-100">
                <a:solidFill>
                  <a:srgbClr val="23263C"/>
                </a:solidFill>
                <a:latin typeface="+mj-lt"/>
                <a:ea typeface="+mj-ea"/>
                <a:cs typeface="+mj-cs"/>
              </a:defRPr>
            </a:lvl1pPr>
            <a:lvl2pPr algn="l" rtl="0" eaLnBrk="0" fontAlgn="base" hangingPunct="0">
              <a:spcBef>
                <a:spcPct val="0"/>
              </a:spcBef>
              <a:spcAft>
                <a:spcPct val="0"/>
              </a:spcAft>
              <a:defRPr sz="4000" b="1">
                <a:solidFill>
                  <a:srgbClr val="23263C"/>
                </a:solidFill>
                <a:latin typeface="Cambria" pitchFamily="18" charset="0"/>
              </a:defRPr>
            </a:lvl2pPr>
            <a:lvl3pPr algn="l" rtl="0" eaLnBrk="0" fontAlgn="base" hangingPunct="0">
              <a:spcBef>
                <a:spcPct val="0"/>
              </a:spcBef>
              <a:spcAft>
                <a:spcPct val="0"/>
              </a:spcAft>
              <a:defRPr sz="4000" b="1">
                <a:solidFill>
                  <a:srgbClr val="23263C"/>
                </a:solidFill>
                <a:latin typeface="Cambria" pitchFamily="18" charset="0"/>
              </a:defRPr>
            </a:lvl3pPr>
            <a:lvl4pPr algn="l" rtl="0" eaLnBrk="0" fontAlgn="base" hangingPunct="0">
              <a:spcBef>
                <a:spcPct val="0"/>
              </a:spcBef>
              <a:spcAft>
                <a:spcPct val="0"/>
              </a:spcAft>
              <a:defRPr sz="4000" b="1">
                <a:solidFill>
                  <a:srgbClr val="23263C"/>
                </a:solidFill>
                <a:latin typeface="Cambria" pitchFamily="18" charset="0"/>
              </a:defRPr>
            </a:lvl4pPr>
            <a:lvl5pPr algn="l" rtl="0" eaLnBrk="0" fontAlgn="base" hangingPunct="0">
              <a:spcBef>
                <a:spcPct val="0"/>
              </a:spcBef>
              <a:spcAft>
                <a:spcPct val="0"/>
              </a:spcAft>
              <a:defRPr sz="4000" b="1">
                <a:solidFill>
                  <a:srgbClr val="23263C"/>
                </a:solidFill>
                <a:latin typeface="Cambria" pitchFamily="18" charset="0"/>
              </a:defRPr>
            </a:lvl5pPr>
            <a:lvl6pPr marL="457200" algn="l" rtl="0" fontAlgn="base">
              <a:spcBef>
                <a:spcPct val="0"/>
              </a:spcBef>
              <a:spcAft>
                <a:spcPct val="0"/>
              </a:spcAft>
              <a:defRPr sz="4000" b="1">
                <a:solidFill>
                  <a:srgbClr val="23263C"/>
                </a:solidFill>
                <a:latin typeface="Cambria" pitchFamily="18" charset="0"/>
              </a:defRPr>
            </a:lvl6pPr>
            <a:lvl7pPr marL="914400" algn="l" rtl="0" fontAlgn="base">
              <a:spcBef>
                <a:spcPct val="0"/>
              </a:spcBef>
              <a:spcAft>
                <a:spcPct val="0"/>
              </a:spcAft>
              <a:defRPr sz="4000" b="1">
                <a:solidFill>
                  <a:srgbClr val="23263C"/>
                </a:solidFill>
                <a:latin typeface="Cambria" pitchFamily="18" charset="0"/>
              </a:defRPr>
            </a:lvl7pPr>
            <a:lvl8pPr marL="1371600" algn="l" rtl="0" fontAlgn="base">
              <a:spcBef>
                <a:spcPct val="0"/>
              </a:spcBef>
              <a:spcAft>
                <a:spcPct val="0"/>
              </a:spcAft>
              <a:defRPr sz="4000" b="1">
                <a:solidFill>
                  <a:srgbClr val="23263C"/>
                </a:solidFill>
                <a:latin typeface="Cambria" pitchFamily="18" charset="0"/>
              </a:defRPr>
            </a:lvl8pPr>
            <a:lvl9pPr marL="1828800" algn="l" rtl="0" fontAlgn="base">
              <a:spcBef>
                <a:spcPct val="0"/>
              </a:spcBef>
              <a:spcAft>
                <a:spcPct val="0"/>
              </a:spcAft>
              <a:defRPr sz="4000" b="1">
                <a:solidFill>
                  <a:srgbClr val="23263C"/>
                </a:solidFill>
                <a:latin typeface="Cambria" pitchFamily="18" charset="0"/>
              </a:defRPr>
            </a:lvl9pPr>
          </a:lstStyle>
          <a:p>
            <a:pPr>
              <a:defRPr/>
            </a:pPr>
            <a:r>
              <a:rPr lang="en-US" altLang="en-US" dirty="0" err="1" smtClean="0">
                <a:latin typeface="Calibri" panose="020F0502020204030204" pitchFamily="34" charset="0"/>
              </a:rPr>
              <a:t>Sta</a:t>
            </a:r>
            <a:endParaRPr lang="en-US" altLang="en-US" dirty="0" smtClean="0">
              <a:latin typeface="Calibri" panose="020F0502020204030204" pitchFamily="34" charset="0"/>
            </a:endParaRPr>
          </a:p>
        </p:txBody>
      </p:sp>
      <p:sp>
        <p:nvSpPr>
          <p:cNvPr id="10" name="Title 9"/>
          <p:cNvSpPr>
            <a:spLocks noGrp="1"/>
          </p:cNvSpPr>
          <p:nvPr>
            <p:ph type="title"/>
          </p:nvPr>
        </p:nvSpPr>
        <p:spPr/>
        <p:txBody>
          <a:bodyPr rtlCol="0">
            <a:normAutofit fontScale="90000"/>
          </a:bodyPr>
          <a:lstStyle/>
          <a:p>
            <a:pPr eaLnBrk="1" fontAlgn="auto" hangingPunct="1">
              <a:spcAft>
                <a:spcPts val="0"/>
              </a:spcAft>
              <a:defRPr/>
            </a:pPr>
            <a:r>
              <a:rPr lang="en-US" altLang="en-US" dirty="0" smtClean="0"/>
              <a:t>State </a:t>
            </a:r>
            <a:r>
              <a:rPr lang="en-US" altLang="en-US" dirty="0"/>
              <a:t>And Local Income Tax </a:t>
            </a:r>
            <a:r>
              <a:rPr lang="en-US" altLang="en-US" dirty="0" smtClean="0"/>
              <a:t>Refunds</a:t>
            </a:r>
            <a:endParaRPr lang="en-US" dirty="0"/>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12" name="Slide Number Placeholder 11"/>
          <p:cNvSpPr>
            <a:spLocks noGrp="1"/>
          </p:cNvSpPr>
          <p:nvPr>
            <p:ph type="sldNum" sz="quarter" idx="11"/>
          </p:nvPr>
        </p:nvSpPr>
        <p:spPr/>
        <p:txBody>
          <a:bodyPr/>
          <a:lstStyle/>
          <a:p>
            <a:pPr>
              <a:defRPr/>
            </a:pPr>
            <a:fld id="{C7329D1B-F619-4834-9895-F997E9F07D90}" type="slidenum">
              <a:rPr lang="en-US" altLang="en-US"/>
              <a:pPr>
                <a:defRPr/>
              </a:pPr>
              <a:t>23</a:t>
            </a:fld>
            <a:endParaRPr lang="en-US" altLang="en-US"/>
          </a:p>
        </p:txBody>
      </p:sp>
      <p:pic>
        <p:nvPicPr>
          <p:cNvPr id="9" name="Picture 8" descr="Typically content which allows comment is usually laid out as follow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7236" y="2090749"/>
            <a:ext cx="4938413" cy="244779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1308" y="3697133"/>
            <a:ext cx="299085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2" name="Rectangle 2"/>
          <p:cNvSpPr>
            <a:spLocks noGrp="1" noChangeArrowheads="1"/>
          </p:cNvSpPr>
          <p:nvPr>
            <p:ph type="title"/>
          </p:nvPr>
        </p:nvSpPr>
        <p:spPr/>
        <p:txBody>
          <a:bodyPr>
            <a:normAutofit fontScale="90000"/>
          </a:bodyPr>
          <a:lstStyle/>
          <a:p>
            <a:r>
              <a:rPr lang="en-US" altLang="en-US" dirty="0" smtClean="0"/>
              <a:t>State/Local Income Tax Refunds</a:t>
            </a:r>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2" name="Slide Number Placeholder 1"/>
          <p:cNvSpPr>
            <a:spLocks noGrp="1"/>
          </p:cNvSpPr>
          <p:nvPr>
            <p:ph type="sldNum" sz="quarter" idx="11"/>
          </p:nvPr>
        </p:nvSpPr>
        <p:spPr/>
        <p:txBody>
          <a:bodyPr/>
          <a:lstStyle/>
          <a:p>
            <a:fld id="{D607CB6D-96A3-409D-BB79-0F894A72F15F}" type="slidenum">
              <a:rPr lang="en-US" altLang="en-US" smtClean="0"/>
              <a:pPr/>
              <a:t>3</a:t>
            </a:fld>
            <a:endParaRPr lang="en-US" altLang="en-US"/>
          </a:p>
        </p:txBody>
      </p:sp>
      <p:sp>
        <p:nvSpPr>
          <p:cNvPr id="9221" name="Rectangle 3"/>
          <p:cNvSpPr>
            <a:spLocks noGrp="1" noChangeArrowheads="1"/>
          </p:cNvSpPr>
          <p:nvPr>
            <p:ph sz="quarter" idx="12"/>
          </p:nvPr>
        </p:nvSpPr>
        <p:spPr/>
        <p:txBody>
          <a:bodyPr/>
          <a:lstStyle/>
          <a:p>
            <a:r>
              <a:rPr lang="en-US" altLang="en-US" dirty="0" smtClean="0"/>
              <a:t>Form 1099-G – State or local income tax refund </a:t>
            </a:r>
          </a:p>
        </p:txBody>
      </p:sp>
      <p:sp>
        <p:nvSpPr>
          <p:cNvPr id="9222" name="TextBox 1"/>
          <p:cNvSpPr txBox="1">
            <a:spLocks noChangeArrowheads="1"/>
          </p:cNvSpPr>
          <p:nvPr/>
        </p:nvSpPr>
        <p:spPr bwMode="auto">
          <a:xfrm>
            <a:off x="2029058" y="4550705"/>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eaLnBrk="1" hangingPunct="1">
              <a:spcBef>
                <a:spcPct val="0"/>
              </a:spcBef>
              <a:buClrTx/>
              <a:buSzTx/>
              <a:buFontTx/>
              <a:buNone/>
            </a:pPr>
            <a:r>
              <a:rPr lang="en-US" altLang="en-US" sz="2800" dirty="0">
                <a:solidFill>
                  <a:srgbClr val="0000FF"/>
                </a:solidFill>
                <a:cs typeface="Calibri" panose="020F0502020204030204" pitchFamily="34" charset="0"/>
              </a:rPr>
              <a:t>2015 only</a:t>
            </a:r>
          </a:p>
        </p:txBody>
      </p:sp>
      <p:cxnSp>
        <p:nvCxnSpPr>
          <p:cNvPr id="4" name="Straight Arrow Connector 3"/>
          <p:cNvCxnSpPr/>
          <p:nvPr/>
        </p:nvCxnSpPr>
        <p:spPr>
          <a:xfrm>
            <a:off x="3876908" y="4887758"/>
            <a:ext cx="1143000" cy="346075"/>
          </a:xfrm>
          <a:prstGeom prst="straightConnector1">
            <a:avLst/>
          </a:prstGeom>
          <a:ln w="3810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dirty="0" smtClean="0"/>
              <a:t>State/Local Income Tax Refunds Interview</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3" name="Slide Number Placeholder 2"/>
          <p:cNvSpPr>
            <a:spLocks noGrp="1"/>
          </p:cNvSpPr>
          <p:nvPr>
            <p:ph type="sldNum" sz="quarter" idx="11"/>
          </p:nvPr>
        </p:nvSpPr>
        <p:spPr/>
        <p:txBody>
          <a:bodyPr/>
          <a:lstStyle/>
          <a:p>
            <a:fld id="{4DC8F37C-03CC-446B-BF70-9C0DDB2A4920}" type="slidenum">
              <a:rPr lang="en-US" altLang="en-US" smtClean="0"/>
              <a:pPr/>
              <a:t>4</a:t>
            </a:fld>
            <a:endParaRPr lang="en-US" altLang="en-US"/>
          </a:p>
        </p:txBody>
      </p:sp>
      <p:sp>
        <p:nvSpPr>
          <p:cNvPr id="25603" name="Rectangle 3"/>
          <p:cNvSpPr>
            <a:spLocks noGrp="1" noChangeArrowheads="1"/>
          </p:cNvSpPr>
          <p:nvPr>
            <p:ph sz="quarter" idx="12"/>
          </p:nvPr>
        </p:nvSpPr>
        <p:spPr>
          <a:xfrm>
            <a:off x="954504" y="1853852"/>
            <a:ext cx="7543800" cy="4396636"/>
          </a:xfrm>
        </p:spPr>
        <p:txBody>
          <a:bodyPr>
            <a:normAutofit fontScale="77500" lnSpcReduction="20000"/>
          </a:bodyPr>
          <a:lstStyle/>
          <a:p>
            <a:pPr>
              <a:lnSpc>
                <a:spcPct val="110000"/>
              </a:lnSpc>
            </a:pPr>
            <a:r>
              <a:rPr lang="en-US" altLang="en-US" dirty="0" smtClean="0"/>
              <a:t>Limitation on Scope</a:t>
            </a:r>
          </a:p>
          <a:p>
            <a:pPr>
              <a:lnSpc>
                <a:spcPct val="110000"/>
              </a:lnSpc>
            </a:pPr>
            <a:r>
              <a:rPr lang="en-US" altLang="en-US" dirty="0" smtClean="0"/>
              <a:t>Box 3 must be “2015” (not older years)*</a:t>
            </a:r>
          </a:p>
          <a:p>
            <a:pPr>
              <a:lnSpc>
                <a:spcPct val="110000"/>
              </a:lnSpc>
            </a:pPr>
            <a:r>
              <a:rPr lang="en-US" altLang="en-US" dirty="0" smtClean="0"/>
              <a:t>Must have 2015 return if not all taxable</a:t>
            </a:r>
          </a:p>
          <a:p>
            <a:pPr marL="346075" indent="0">
              <a:lnSpc>
                <a:spcPct val="110000"/>
              </a:lnSpc>
              <a:buNone/>
            </a:pPr>
            <a:r>
              <a:rPr lang="en-US" altLang="en-US" dirty="0" smtClean="0"/>
              <a:t>*Exceptions:</a:t>
            </a:r>
          </a:p>
          <a:p>
            <a:pPr lvl="1">
              <a:lnSpc>
                <a:spcPct val="110000"/>
              </a:lnSpc>
            </a:pPr>
            <a:r>
              <a:rPr lang="en-US" altLang="en-US" dirty="0" smtClean="0"/>
              <a:t>If taxpayer agrees 100% taxable </a:t>
            </a:r>
          </a:p>
          <a:p>
            <a:pPr lvl="1">
              <a:lnSpc>
                <a:spcPct val="110000"/>
              </a:lnSpc>
            </a:pPr>
            <a:r>
              <a:rPr lang="en-US" altLang="en-US" dirty="0" smtClean="0"/>
              <a:t>If taxpayer claimed standard deduction for all years (0% taxable)</a:t>
            </a:r>
          </a:p>
          <a:p>
            <a:pPr lvl="1">
              <a:lnSpc>
                <a:spcPct val="110000"/>
              </a:lnSpc>
            </a:pPr>
            <a:r>
              <a:rPr lang="en-US" altLang="en-US" dirty="0" smtClean="0"/>
              <a:t>If taxpayer claimed sales tax deduction for all years (0% taxable)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State/Local Income Tax Refunds</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3" name="Slide Number Placeholder 2"/>
          <p:cNvSpPr>
            <a:spLocks noGrp="1"/>
          </p:cNvSpPr>
          <p:nvPr>
            <p:ph type="sldNum" sz="quarter" idx="11"/>
          </p:nvPr>
        </p:nvSpPr>
        <p:spPr/>
        <p:txBody>
          <a:bodyPr/>
          <a:lstStyle/>
          <a:p>
            <a:pPr>
              <a:defRPr/>
            </a:pPr>
            <a:fld id="{85E93EDD-6E50-4404-BD1A-EEFEFB3EAF24}" type="slidenum">
              <a:rPr lang="en-US" altLang="en-US"/>
              <a:pPr>
                <a:defRPr/>
              </a:pPr>
              <a:t>5</a:t>
            </a:fld>
            <a:endParaRPr lang="en-US" altLang="en-US"/>
          </a:p>
        </p:txBody>
      </p:sp>
      <p:sp>
        <p:nvSpPr>
          <p:cNvPr id="11268" name="Rectangle 3"/>
          <p:cNvSpPr>
            <a:spLocks noGrp="1" noChangeArrowheads="1"/>
          </p:cNvSpPr>
          <p:nvPr>
            <p:ph sz="quarter" idx="12"/>
          </p:nvPr>
        </p:nvSpPr>
        <p:spPr/>
        <p:txBody>
          <a:bodyPr/>
          <a:lstStyle/>
          <a:p>
            <a:pPr eaLnBrk="1" hangingPunct="1"/>
            <a:r>
              <a:rPr lang="en-US" altLang="en-US" dirty="0" smtClean="0"/>
              <a:t>Tax benefit rule: </a:t>
            </a:r>
          </a:p>
          <a:p>
            <a:pPr lvl="1" eaLnBrk="1" hangingPunct="1"/>
            <a:r>
              <a:rPr lang="en-US" altLang="en-US" dirty="0" smtClean="0"/>
              <a:t>Taxable when refund received if it gave tax benefit in year deducted</a:t>
            </a:r>
          </a:p>
          <a:p>
            <a:pPr lvl="1" eaLnBrk="1" hangingPunct="1"/>
            <a:r>
              <a:rPr lang="en-US" altLang="en-US" dirty="0" smtClean="0"/>
              <a:t>Taxable amount is limited to amount that gave tax benefit</a:t>
            </a:r>
          </a:p>
        </p:txBody>
      </p:sp>
      <p:pic>
        <p:nvPicPr>
          <p:cNvPr id="1126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219200"/>
            <a:ext cx="1600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State/Local Income Tax Refunds</a:t>
            </a:r>
          </a:p>
        </p:txBody>
      </p:sp>
      <p:sp>
        <p:nvSpPr>
          <p:cNvPr id="2" name="Footer Placeholder 1"/>
          <p:cNvSpPr>
            <a:spLocks noGrp="1"/>
          </p:cNvSpPr>
          <p:nvPr>
            <p:ph type="ftr" sz="quarter" idx="10"/>
          </p:nvPr>
        </p:nvSpPr>
        <p:spPr/>
        <p:txBody>
          <a:bodyPr/>
          <a:lstStyle/>
          <a:p>
            <a:pPr>
              <a:defRPr/>
            </a:pPr>
            <a:r>
              <a:rPr lang="en-US" dirty="0"/>
              <a:t>NTTC Training – TY2016</a:t>
            </a:r>
          </a:p>
        </p:txBody>
      </p:sp>
      <p:sp>
        <p:nvSpPr>
          <p:cNvPr id="3" name="Slide Number Placeholder 2"/>
          <p:cNvSpPr>
            <a:spLocks noGrp="1"/>
          </p:cNvSpPr>
          <p:nvPr>
            <p:ph type="sldNum" sz="quarter" idx="11"/>
          </p:nvPr>
        </p:nvSpPr>
        <p:spPr/>
        <p:txBody>
          <a:bodyPr/>
          <a:lstStyle/>
          <a:p>
            <a:pPr>
              <a:defRPr/>
            </a:pPr>
            <a:fld id="{92A72740-FC1C-484B-9511-2B9D02ABF4A0}" type="slidenum">
              <a:rPr lang="en-US" altLang="en-US"/>
              <a:pPr>
                <a:defRPr/>
              </a:pPr>
              <a:t>6</a:t>
            </a:fld>
            <a:endParaRPr lang="en-US" altLang="en-US"/>
          </a:p>
        </p:txBody>
      </p:sp>
      <p:sp>
        <p:nvSpPr>
          <p:cNvPr id="13315" name="Rectangle 3"/>
          <p:cNvSpPr>
            <a:spLocks noGrp="1" noChangeArrowheads="1"/>
          </p:cNvSpPr>
          <p:nvPr>
            <p:ph sz="quarter" idx="12"/>
          </p:nvPr>
        </p:nvSpPr>
        <p:spPr>
          <a:xfrm>
            <a:off x="954504" y="1929007"/>
            <a:ext cx="7543800" cy="4233797"/>
          </a:xfrm>
        </p:spPr>
        <p:txBody>
          <a:bodyPr rtlCol="0">
            <a:normAutofit fontScale="77500" lnSpcReduction="20000"/>
          </a:bodyPr>
          <a:lstStyle/>
          <a:p>
            <a:pPr marL="53975" indent="0" eaLnBrk="1" fontAlgn="auto" hangingPunct="1">
              <a:spcAft>
                <a:spcPts val="0"/>
              </a:spcAft>
              <a:buClr>
                <a:schemeClr val="accent3">
                  <a:lumMod val="75000"/>
                </a:schemeClr>
              </a:buClr>
              <a:buFont typeface="Calibri" pitchFamily="34" charset="0"/>
              <a:buNone/>
              <a:defRPr/>
            </a:pPr>
            <a:r>
              <a:rPr lang="en-US" altLang="en-US" dirty="0" smtClean="0"/>
              <a:t>Tax benefit rule: </a:t>
            </a:r>
          </a:p>
          <a:p>
            <a:pPr eaLnBrk="1" fontAlgn="auto" hangingPunct="1">
              <a:spcAft>
                <a:spcPts val="0"/>
              </a:spcAft>
              <a:buClr>
                <a:schemeClr val="accent2">
                  <a:lumMod val="50000"/>
                </a:schemeClr>
              </a:buClr>
              <a:defRPr/>
            </a:pPr>
            <a:r>
              <a:rPr lang="en-US" altLang="en-US" dirty="0" smtClean="0"/>
              <a:t>No benefit if standard deduction was used in 2015</a:t>
            </a:r>
          </a:p>
          <a:p>
            <a:pPr eaLnBrk="1" fontAlgn="auto" hangingPunct="1">
              <a:spcAft>
                <a:spcPts val="0"/>
              </a:spcAft>
              <a:buClr>
                <a:schemeClr val="accent2">
                  <a:lumMod val="50000"/>
                </a:schemeClr>
              </a:buClr>
              <a:defRPr/>
            </a:pPr>
            <a:r>
              <a:rPr lang="en-US" altLang="en-US" dirty="0" smtClean="0"/>
              <a:t>No benefit if Sales Tax was deducted in 2015</a:t>
            </a:r>
          </a:p>
          <a:p>
            <a:pPr eaLnBrk="1" fontAlgn="auto" hangingPunct="1">
              <a:spcAft>
                <a:spcPts val="0"/>
              </a:spcAft>
              <a:buClr>
                <a:schemeClr val="accent2">
                  <a:lumMod val="50000"/>
                </a:schemeClr>
              </a:buClr>
              <a:defRPr/>
            </a:pPr>
            <a:r>
              <a:rPr lang="en-US" altLang="en-US" dirty="0" smtClean="0"/>
              <a:t>No benefit if negative taxable income (Line 41 minus line 42) when stated as a positive number is more than the income tax deduction on 2015 Schedule 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Any Tax Benefit?</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8D2EA021-3C6F-4314-8985-6EB46989B15D}" type="slidenum">
              <a:rPr lang="en-US" altLang="en-US" smtClean="0"/>
              <a:pPr/>
              <a:t>7</a:t>
            </a:fld>
            <a:endParaRPr lang="en-US" altLang="en-US"/>
          </a:p>
        </p:txBody>
      </p:sp>
      <p:sp>
        <p:nvSpPr>
          <p:cNvPr id="3" name="Content Placeholder 2"/>
          <p:cNvSpPr>
            <a:spLocks noGrp="1"/>
          </p:cNvSpPr>
          <p:nvPr>
            <p:ph sz="quarter" idx="12"/>
          </p:nvPr>
        </p:nvSpPr>
        <p:spPr/>
        <p:txBody>
          <a:bodyPr/>
          <a:lstStyle/>
          <a:p>
            <a:r>
              <a:rPr lang="en-US" dirty="0" smtClean="0"/>
              <a:t>Look at 2015 Form 1040 Page 2 Line 40</a:t>
            </a:r>
          </a:p>
          <a:p>
            <a:r>
              <a:rPr lang="en-US" dirty="0" smtClean="0"/>
              <a:t>Standard deduction or itemized?</a:t>
            </a:r>
          </a:p>
        </p:txBody>
      </p:sp>
      <p:pic>
        <p:nvPicPr>
          <p:cNvPr id="1331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3" y="4411663"/>
            <a:ext cx="8524875" cy="44767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Any Tax Benefit?</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 name="Slide Number Placeholder 4"/>
          <p:cNvSpPr>
            <a:spLocks noGrp="1"/>
          </p:cNvSpPr>
          <p:nvPr>
            <p:ph type="sldNum" sz="quarter" idx="11"/>
          </p:nvPr>
        </p:nvSpPr>
        <p:spPr/>
        <p:txBody>
          <a:bodyPr/>
          <a:lstStyle/>
          <a:p>
            <a:fld id="{4A8DE13F-A224-49DD-BE11-3E485C75837F}" type="slidenum">
              <a:rPr lang="en-US" altLang="en-US" smtClean="0"/>
              <a:pPr/>
              <a:t>8</a:t>
            </a:fld>
            <a:endParaRPr lang="en-US" altLang="en-US"/>
          </a:p>
        </p:txBody>
      </p:sp>
      <p:sp>
        <p:nvSpPr>
          <p:cNvPr id="3" name="Content Placeholder 2"/>
          <p:cNvSpPr>
            <a:spLocks noGrp="1"/>
          </p:cNvSpPr>
          <p:nvPr>
            <p:ph sz="quarter" idx="12"/>
          </p:nvPr>
        </p:nvSpPr>
        <p:spPr/>
        <p:txBody>
          <a:bodyPr/>
          <a:lstStyle/>
          <a:p>
            <a:r>
              <a:rPr lang="en-US" dirty="0" smtClean="0"/>
              <a:t>Can’t remember last year’s standard deduction amounts?</a:t>
            </a:r>
          </a:p>
          <a:p>
            <a:r>
              <a:rPr lang="en-US" dirty="0" smtClean="0"/>
              <a:t>Compare Line 40 to </a:t>
            </a:r>
            <a:r>
              <a:rPr lang="en-US" dirty="0" err="1" smtClean="0"/>
              <a:t>Sch</a:t>
            </a:r>
            <a:r>
              <a:rPr lang="en-US" dirty="0" smtClean="0"/>
              <a:t> A Line 29 total</a:t>
            </a:r>
          </a:p>
        </p:txBody>
      </p:sp>
      <p:pic>
        <p:nvPicPr>
          <p:cNvPr id="1536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74" y="5021263"/>
            <a:ext cx="8991600" cy="730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
        <p:nvSpPr>
          <p:cNvPr id="6" name="Rectangle 5"/>
          <p:cNvSpPr/>
          <p:nvPr/>
        </p:nvSpPr>
        <p:spPr>
          <a:xfrm>
            <a:off x="7997286" y="5227484"/>
            <a:ext cx="990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600" dirty="0">
                <a:solidFill>
                  <a:schemeClr val="tx1"/>
                </a:solidFill>
                <a:latin typeface="Calibri" panose="020F0502020204030204" pitchFamily="34" charset="0"/>
                <a:cs typeface="Calibri" panose="020F0502020204030204" pitchFamily="34" charset="0"/>
              </a:rPr>
              <a:t>6,293.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smtClean="0"/>
              <a:t>Any Tax Benefit?</a:t>
            </a:r>
          </a:p>
        </p:txBody>
      </p:sp>
      <p:sp>
        <p:nvSpPr>
          <p:cNvPr id="4" name="Footer Placeholder 3"/>
          <p:cNvSpPr>
            <a:spLocks noGrp="1"/>
          </p:cNvSpPr>
          <p:nvPr>
            <p:ph type="ftr" sz="quarter" idx="10"/>
          </p:nvPr>
        </p:nvSpPr>
        <p:spPr/>
        <p:txBody>
          <a:bodyPr/>
          <a:lstStyle/>
          <a:p>
            <a:pPr>
              <a:defRPr/>
            </a:pPr>
            <a:r>
              <a:rPr lang="en-US" dirty="0"/>
              <a:t>NTTC Training – TY2016</a:t>
            </a:r>
          </a:p>
        </p:txBody>
      </p:sp>
      <p:sp>
        <p:nvSpPr>
          <p:cNvPr id="5" name="Slide Number Placeholder 4"/>
          <p:cNvSpPr>
            <a:spLocks noGrp="1"/>
          </p:cNvSpPr>
          <p:nvPr>
            <p:ph type="sldNum" sz="quarter" idx="11"/>
          </p:nvPr>
        </p:nvSpPr>
        <p:spPr/>
        <p:txBody>
          <a:bodyPr/>
          <a:lstStyle/>
          <a:p>
            <a:pPr>
              <a:defRPr/>
            </a:pPr>
            <a:fld id="{AD1CD4F0-8B40-44AB-B392-FE429D42167C}" type="slidenum">
              <a:rPr lang="en-US" altLang="en-US"/>
              <a:pPr>
                <a:defRPr/>
              </a:pPr>
              <a:t>9</a:t>
            </a:fld>
            <a:endParaRPr lang="en-US" altLang="en-US"/>
          </a:p>
        </p:txBody>
      </p:sp>
      <p:sp>
        <p:nvSpPr>
          <p:cNvPr id="3" name="Content Placeholder 2"/>
          <p:cNvSpPr>
            <a:spLocks noGrp="1"/>
          </p:cNvSpPr>
          <p:nvPr>
            <p:ph sz="quarter" idx="12"/>
          </p:nvPr>
        </p:nvSpPr>
        <p:spPr>
          <a:xfrm>
            <a:off x="646113" y="1684338"/>
            <a:ext cx="7835900" cy="4495800"/>
          </a:xfrm>
        </p:spPr>
        <p:txBody>
          <a:bodyPr rIns="45720" rtlCol="0">
            <a:normAutofit lnSpcReduction="10000"/>
          </a:bodyPr>
          <a:lstStyle/>
          <a:p>
            <a:pPr marL="53975" indent="0" eaLnBrk="1" fontAlgn="auto" hangingPunct="1">
              <a:spcAft>
                <a:spcPts val="0"/>
              </a:spcAft>
              <a:buClr>
                <a:schemeClr val="accent3">
                  <a:lumMod val="75000"/>
                </a:schemeClr>
              </a:buClr>
              <a:buFont typeface="Calibri" pitchFamily="34" charset="0"/>
              <a:buNone/>
              <a:defRPr/>
            </a:pPr>
            <a:r>
              <a:rPr lang="en-US" altLang="en-US" dirty="0" smtClean="0"/>
              <a:t>Negative taxable income on Page 2 of 2015 Form 1040:</a:t>
            </a:r>
          </a:p>
          <a:p>
            <a:pPr marL="53975" indent="0" eaLnBrk="1" fontAlgn="auto" hangingPunct="1">
              <a:spcAft>
                <a:spcPts val="0"/>
              </a:spcAft>
              <a:buClr>
                <a:schemeClr val="accent3">
                  <a:lumMod val="75000"/>
                </a:schemeClr>
              </a:buClr>
              <a:buFont typeface="Calibri" pitchFamily="34" charset="0"/>
              <a:buNone/>
              <a:tabLst>
                <a:tab pos="7148513" algn="dec"/>
              </a:tabLst>
              <a:defRPr/>
            </a:pPr>
            <a:r>
              <a:rPr lang="en-US" altLang="en-US" dirty="0" smtClean="0"/>
              <a:t>Line 41 	 (1,234)</a:t>
            </a:r>
          </a:p>
          <a:p>
            <a:pPr marL="53975" indent="0" eaLnBrk="1" fontAlgn="auto" hangingPunct="1">
              <a:spcAft>
                <a:spcPts val="0"/>
              </a:spcAft>
              <a:buClr>
                <a:schemeClr val="accent3">
                  <a:lumMod val="75000"/>
                </a:schemeClr>
              </a:buClr>
              <a:buFont typeface="Calibri" pitchFamily="34" charset="0"/>
              <a:buNone/>
              <a:tabLst>
                <a:tab pos="7148513" algn="dec"/>
              </a:tabLst>
              <a:defRPr/>
            </a:pPr>
            <a:r>
              <a:rPr lang="en-US" altLang="en-US" dirty="0" smtClean="0"/>
              <a:t>Less line 42	-8,000 </a:t>
            </a:r>
          </a:p>
          <a:p>
            <a:pPr marL="53975" indent="0">
              <a:buClr>
                <a:schemeClr val="accent3">
                  <a:lumMod val="75000"/>
                </a:schemeClr>
              </a:buClr>
              <a:buNone/>
              <a:tabLst>
                <a:tab pos="7148513" algn="dec"/>
              </a:tabLst>
              <a:defRPr/>
            </a:pPr>
            <a:r>
              <a:rPr lang="en-US" altLang="en-US" dirty="0" smtClean="0"/>
              <a:t>Total negative taxable </a:t>
            </a:r>
            <a:r>
              <a:rPr lang="en-US" altLang="en-US" dirty="0"/>
              <a:t> </a:t>
            </a:r>
            <a:r>
              <a:rPr lang="en-US" altLang="en-US" dirty="0" smtClean="0"/>
              <a:t>	(9,234</a:t>
            </a:r>
            <a:r>
              <a:rPr lang="en-US" altLang="en-US" dirty="0"/>
              <a:t>)</a:t>
            </a:r>
            <a:br>
              <a:rPr lang="en-US" altLang="en-US" dirty="0"/>
            </a:br>
            <a:r>
              <a:rPr lang="en-US" altLang="en-US" dirty="0"/>
              <a:t>income</a:t>
            </a:r>
            <a:endParaRPr lang="en-US" altLang="en-US" dirty="0" smtClean="0"/>
          </a:p>
          <a:p>
            <a:pPr marL="53975" indent="0" eaLnBrk="1" fontAlgn="auto" hangingPunct="1">
              <a:spcAft>
                <a:spcPts val="0"/>
              </a:spcAft>
              <a:buClr>
                <a:schemeClr val="accent3">
                  <a:lumMod val="75000"/>
                </a:schemeClr>
              </a:buClr>
              <a:buFont typeface="Calibri" pitchFamily="34" charset="0"/>
              <a:buNone/>
              <a:tabLst>
                <a:tab pos="7083425" algn="r"/>
              </a:tabLst>
              <a:defRPr/>
            </a:pPr>
            <a:r>
              <a:rPr lang="en-US" dirty="0" smtClean="0"/>
              <a:t>Is refund less than $9,234?</a:t>
            </a:r>
            <a:endParaRPr lang="en-US" dirty="0"/>
          </a:p>
        </p:txBody>
      </p:sp>
      <p:cxnSp>
        <p:nvCxnSpPr>
          <p:cNvPr id="7" name="Straight Connector 6"/>
          <p:cNvCxnSpPr/>
          <p:nvPr/>
        </p:nvCxnSpPr>
        <p:spPr>
          <a:xfrm flipH="1">
            <a:off x="6554788" y="4279900"/>
            <a:ext cx="1447800" cy="0"/>
          </a:xfrm>
          <a:prstGeom prst="lin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 Dallas 2016 TRS Responsibilities v5</Template>
  <TotalTime>0</TotalTime>
  <Words>1107</Words>
  <Application>Microsoft Office PowerPoint</Application>
  <PresentationFormat>On-screen Show (4:3)</PresentationFormat>
  <Paragraphs>168</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MS PGothic</vt:lpstr>
      <vt:lpstr>Arial</vt:lpstr>
      <vt:lpstr>Calibri</vt:lpstr>
      <vt:lpstr>Verdana</vt:lpstr>
      <vt:lpstr>Wingdings</vt:lpstr>
      <vt:lpstr>NTTC</vt:lpstr>
      <vt:lpstr>State/Local Income Tax Refunds</vt:lpstr>
      <vt:lpstr>The Interview </vt:lpstr>
      <vt:lpstr>State/Local Income Tax Refunds</vt:lpstr>
      <vt:lpstr>State/Local Income Tax Refunds Interview</vt:lpstr>
      <vt:lpstr>State/Local Income Tax Refunds</vt:lpstr>
      <vt:lpstr>State/Local Income Tax Refunds</vt:lpstr>
      <vt:lpstr>Any Tax Benefit?</vt:lpstr>
      <vt:lpstr>Any Tax Benefit?</vt:lpstr>
      <vt:lpstr>Any Tax Benefit?</vt:lpstr>
      <vt:lpstr>State/Local Income Tax Refunds</vt:lpstr>
      <vt:lpstr>State/Local Income Tax Refunds</vt:lpstr>
      <vt:lpstr>State/Local Income Tax Refunds</vt:lpstr>
      <vt:lpstr>State Tax Refund Worksheet</vt:lpstr>
      <vt:lpstr>State Tax Refund—Income Tax Deduction Exceeded Sales Tax</vt:lpstr>
      <vt:lpstr>State Tax Refund Worksheet</vt:lpstr>
      <vt:lpstr>Calculate Sales Tax</vt:lpstr>
      <vt:lpstr>State Tax Refund—Itemized Better than Standard Deduction</vt:lpstr>
      <vt:lpstr>State Tax Refund—Negative Taxable Income</vt:lpstr>
      <vt:lpstr>Unused Tax Credits in 2015?</vt:lpstr>
      <vt:lpstr>State and Local Income Tax Refunds</vt:lpstr>
      <vt:lpstr>Quality Review – State/Local  Income Tax Refunds</vt:lpstr>
      <vt:lpstr>Taxpayer Summary – State/ Local Income Tax Refunds</vt:lpstr>
      <vt:lpstr>State And Local Income Tax Refunds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2014-12-28T21:40:31Z</dcterms:created>
  <dcterms:modified xsi:type="dcterms:W3CDTF">2016-12-15T03:01:09Z</dcterms:modified>
</cp:coreProperties>
</file>